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8" r:id="rId2"/>
    <p:sldId id="257" r:id="rId3"/>
    <p:sldId id="294" r:id="rId4"/>
    <p:sldId id="259" r:id="rId5"/>
    <p:sldId id="295" r:id="rId6"/>
    <p:sldId id="296" r:id="rId7"/>
    <p:sldId id="306" r:id="rId8"/>
    <p:sldId id="302" r:id="rId9"/>
    <p:sldId id="321" r:id="rId10"/>
    <p:sldId id="301" r:id="rId11"/>
    <p:sldId id="320" r:id="rId12"/>
    <p:sldId id="322" r:id="rId13"/>
    <p:sldId id="323" r:id="rId14"/>
    <p:sldId id="324" r:id="rId15"/>
    <p:sldId id="325" r:id="rId16"/>
    <p:sldId id="327" r:id="rId17"/>
    <p:sldId id="326" r:id="rId18"/>
    <p:sldId id="300" r:id="rId19"/>
    <p:sldId id="307" r:id="rId20"/>
    <p:sldId id="304" r:id="rId21"/>
    <p:sldId id="303" r:id="rId22"/>
    <p:sldId id="305" r:id="rId23"/>
    <p:sldId id="309" r:id="rId24"/>
    <p:sldId id="313" r:id="rId25"/>
    <p:sldId id="314" r:id="rId26"/>
    <p:sldId id="315" r:id="rId27"/>
    <p:sldId id="316" r:id="rId28"/>
    <p:sldId id="317" r:id="rId29"/>
    <p:sldId id="308" r:id="rId30"/>
    <p:sldId id="310" r:id="rId31"/>
    <p:sldId id="311" r:id="rId32"/>
    <p:sldId id="312" r:id="rId33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9882" autoAdjust="0"/>
  </p:normalViewPr>
  <p:slideViewPr>
    <p:cSldViewPr snapToGrid="0">
      <p:cViewPr varScale="1">
        <p:scale>
          <a:sx n="79" d="100"/>
          <a:sy n="79" d="100"/>
        </p:scale>
        <p:origin x="17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8A71E1-B73E-4A10-8A7E-26C1A5413E1B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1FC34-FF73-4BF7-BD7F-37C59FBC4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836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비트코인</a:t>
            </a:r>
            <a:r>
              <a:rPr lang="ko-KR" altLang="en-US" baseline="0" dirty="0"/>
              <a:t> 참여자는 크게 </a:t>
            </a:r>
            <a:r>
              <a:rPr lang="ko-KR" altLang="en-US" baseline="0" dirty="0" err="1"/>
              <a:t>채굴자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사용자</a:t>
            </a:r>
            <a:r>
              <a:rPr lang="en-US" altLang="ko-KR" baseline="0" dirty="0"/>
              <a:t>, </a:t>
            </a:r>
            <a:r>
              <a:rPr lang="ko-KR" altLang="en-US" baseline="0" dirty="0"/>
              <a:t>비트코인재단</a:t>
            </a:r>
            <a:r>
              <a:rPr lang="en-US" altLang="ko-KR" baseline="0" dirty="0"/>
              <a:t>, </a:t>
            </a:r>
            <a:r>
              <a:rPr lang="ko-KR" altLang="en-US" baseline="0" dirty="0"/>
              <a:t>커뮤니티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채굴풀로</a:t>
            </a:r>
            <a:r>
              <a:rPr lang="ko-KR" altLang="en-US" baseline="0" dirty="0"/>
              <a:t> 정리 할 수 있습니다</a:t>
            </a:r>
            <a:endParaRPr lang="en-US" altLang="ko-KR" baseline="0" dirty="0"/>
          </a:p>
          <a:p>
            <a:r>
              <a:rPr lang="ko-KR" altLang="en-US" baseline="0" dirty="0" err="1"/>
              <a:t>채굴자는</a:t>
            </a:r>
            <a:r>
              <a:rPr lang="ko-KR" altLang="en-US" baseline="0" dirty="0"/>
              <a:t> 자신의 컴퓨팅 파워를 이용하여 비트코인 블록체인을 생성하고 유지하며 거래데이터의 </a:t>
            </a:r>
            <a:r>
              <a:rPr lang="ko-KR" altLang="en-US" baseline="0" dirty="0" err="1"/>
              <a:t>무결성을</a:t>
            </a:r>
            <a:r>
              <a:rPr lang="ko-KR" altLang="en-US" baseline="0" dirty="0"/>
              <a:t> 인증하는 역할을 수행합니다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이러한 </a:t>
            </a:r>
            <a:r>
              <a:rPr lang="ko-KR" altLang="en-US" baseline="0" dirty="0" err="1"/>
              <a:t>채굴자들은</a:t>
            </a:r>
            <a:r>
              <a:rPr lang="ko-KR" altLang="en-US" baseline="0" dirty="0"/>
              <a:t> 블록체인 시스템 자체를 지탱하는 중대한 역할을 </a:t>
            </a:r>
            <a:r>
              <a:rPr lang="ko-KR" altLang="en-US" baseline="0" dirty="0" err="1"/>
              <a:t>하고있습니다</a:t>
            </a:r>
            <a:endParaRPr lang="en-US" altLang="ko-KR" baseline="0" dirty="0"/>
          </a:p>
          <a:p>
            <a:r>
              <a:rPr lang="ko-KR" altLang="en-US" baseline="0" dirty="0" err="1"/>
              <a:t>채굴풀은</a:t>
            </a:r>
            <a:r>
              <a:rPr lang="ko-KR" altLang="en-US" baseline="0" dirty="0"/>
              <a:t> 채굴난이도가 계속 증가함에 따라서 </a:t>
            </a:r>
            <a:r>
              <a:rPr lang="ko-KR" altLang="en-US" baseline="0" dirty="0" err="1"/>
              <a:t>채굴자들이</a:t>
            </a:r>
            <a:r>
              <a:rPr lang="ko-KR" altLang="en-US" baseline="0" dirty="0"/>
              <a:t> 개인으로 나뉘어 채굴하면 수익의 안정성이 떨어지기 때문에 일정한 수익을 가져가기 위해 결성한 채굴업자들의 협력시스템 입니다</a:t>
            </a:r>
            <a:endParaRPr lang="en-US" altLang="ko-KR" baseline="0" dirty="0"/>
          </a:p>
          <a:p>
            <a:r>
              <a:rPr lang="ko-KR" altLang="en-US" baseline="0" dirty="0"/>
              <a:t>채굴업자들은 혼자 채굴하는 것이 아니라 단체를 결성하여 공동으로 함께 채굴작업에 참여합니다</a:t>
            </a:r>
            <a:endParaRPr lang="en-US" altLang="ko-KR" baseline="0" dirty="0"/>
          </a:p>
          <a:p>
            <a:r>
              <a:rPr lang="ko-KR" altLang="en-US" baseline="0" dirty="0"/>
              <a:t>사용자는 말 그대로 비트코인을 통해 물건을 구매하거나 비트코인을 받고 물건을 판매하는 사람들로 이루어져있으며 실제 화폐로써 이용하고 가치를 창출하는 역할을 합니다</a:t>
            </a:r>
            <a:endParaRPr lang="en-US" altLang="ko-KR" baseline="0" dirty="0"/>
          </a:p>
          <a:p>
            <a:r>
              <a:rPr lang="ko-KR" altLang="en-US" baseline="0" dirty="0"/>
              <a:t>비트코인재단은 최초에 비트코인 프로그램을 개발하고 대중에 전파여 비트코인 생태계를 구성하기 위해 설립된 비영리기관입니다</a:t>
            </a:r>
            <a:endParaRPr lang="en-US" altLang="ko-KR" baseline="0" dirty="0"/>
          </a:p>
          <a:p>
            <a:r>
              <a:rPr lang="ko-KR" altLang="en-US" baseline="0" dirty="0"/>
              <a:t>재단 구성원들 </a:t>
            </a:r>
            <a:r>
              <a:rPr lang="ko-KR" altLang="en-US" baseline="0" dirty="0" err="1"/>
              <a:t>중일부는</a:t>
            </a:r>
            <a:r>
              <a:rPr lang="ko-KR" altLang="en-US" baseline="0" dirty="0"/>
              <a:t> 실제 비트코인의 개발자로 알려진 </a:t>
            </a:r>
            <a:r>
              <a:rPr lang="ko-KR" altLang="en-US" baseline="0" dirty="0" err="1"/>
              <a:t>사토시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나가모토와</a:t>
            </a:r>
            <a:r>
              <a:rPr lang="ko-KR" altLang="en-US" baseline="0" dirty="0"/>
              <a:t> 함께 협업하기도 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현재도 제 </a:t>
            </a:r>
            <a:r>
              <a:rPr lang="en-US" altLang="ko-KR" baseline="0" dirty="0"/>
              <a:t>3</a:t>
            </a:r>
            <a:r>
              <a:rPr lang="ko-KR" altLang="en-US" baseline="0" dirty="0"/>
              <a:t>의 독립된 기관으로 비트코인을 교육하고 생태계가 </a:t>
            </a:r>
            <a:r>
              <a:rPr lang="ko-KR" altLang="en-US" baseline="0" dirty="0" err="1"/>
              <a:t>구성될수</a:t>
            </a:r>
            <a:r>
              <a:rPr lang="ko-KR" altLang="en-US" baseline="0" dirty="0"/>
              <a:t> 있는 </a:t>
            </a:r>
            <a:r>
              <a:rPr lang="ko-KR" altLang="en-US" baseline="0" dirty="0" err="1"/>
              <a:t>여견을</a:t>
            </a:r>
            <a:r>
              <a:rPr lang="ko-KR" altLang="en-US" baseline="0" dirty="0"/>
              <a:t> 만들기 위해 노력하고 있는 단체입니다</a:t>
            </a:r>
            <a:endParaRPr lang="en-US" altLang="ko-KR" baseline="0" dirty="0"/>
          </a:p>
          <a:p>
            <a:r>
              <a:rPr lang="ko-KR" altLang="en-US" baseline="0" dirty="0"/>
              <a:t>비트코인 </a:t>
            </a:r>
            <a:r>
              <a:rPr lang="ko-KR" altLang="en-US" baseline="0" dirty="0" err="1"/>
              <a:t>커뮤티니는</a:t>
            </a:r>
            <a:r>
              <a:rPr lang="ko-KR" altLang="en-US" baseline="0" dirty="0"/>
              <a:t> 코인 생태계를 구성하고 있는 모든 이들과 비트코인 등의 암호화폐에 관심이 있는 모든 사람들을 말하는 것이고 그 관련 산업의 방향성등과 관련된 </a:t>
            </a:r>
            <a:r>
              <a:rPr lang="ko-KR" altLang="en-US" baseline="0" dirty="0" err="1"/>
              <a:t>여러가지</a:t>
            </a:r>
            <a:r>
              <a:rPr lang="ko-KR" altLang="en-US" baseline="0" dirty="0"/>
              <a:t> 주제를 가지고 토론하고 공동의 합의를</a:t>
            </a:r>
            <a:endParaRPr lang="en-US" altLang="ko-KR" baseline="0" dirty="0"/>
          </a:p>
          <a:p>
            <a:r>
              <a:rPr lang="ko-KR" altLang="en-US" baseline="0" dirty="0" err="1"/>
              <a:t>이끌어나가기도하고</a:t>
            </a:r>
            <a:r>
              <a:rPr lang="ko-KR" altLang="en-US" baseline="0" dirty="0"/>
              <a:t> 합의가 이루어지면 해당 내용이 비트코인 프로그램에 실제로 적용되기도 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4426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 설명하다 말았던 해시에 대해서 이야기를 해보면 하나의 수학 함수라고 볼 수 있는데 한 개의 인풋을 받으면 아웃을 주는데 여기서 </a:t>
            </a:r>
            <a:r>
              <a:rPr lang="ko-KR" altLang="en-US" dirty="0" err="1"/>
              <a:t>중요한건</a:t>
            </a:r>
            <a:r>
              <a:rPr lang="ko-KR" altLang="en-US" dirty="0"/>
              <a:t> </a:t>
            </a:r>
            <a:r>
              <a:rPr lang="ko-KR" altLang="en-US" dirty="0" err="1"/>
              <a:t>일방향</a:t>
            </a:r>
            <a:r>
              <a:rPr lang="ko-KR" altLang="en-US" dirty="0"/>
              <a:t> 함수 이고 결정론 적이란 것입니다</a:t>
            </a:r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ko-KR" altLang="en-US" dirty="0" err="1"/>
              <a:t>결정론적이란란</a:t>
            </a:r>
            <a:r>
              <a:rPr lang="ko-KR" altLang="en-US" dirty="0"/>
              <a:t>  인풋을 </a:t>
            </a:r>
            <a:r>
              <a:rPr lang="ko-KR" altLang="en-US" dirty="0" err="1"/>
              <a:t>아이러브유라고</a:t>
            </a:r>
            <a:r>
              <a:rPr lang="ko-KR" altLang="en-US" dirty="0"/>
              <a:t> 입력하면 나오는 아웃풋은 항상 딱 정해져 있는 것이고 사랑해</a:t>
            </a:r>
            <a:r>
              <a:rPr lang="en-US" altLang="ko-KR" dirty="0"/>
              <a:t>!</a:t>
            </a:r>
            <a:r>
              <a:rPr lang="ko-KR" altLang="en-US" dirty="0"/>
              <a:t>라고 인풋을 바꾼다면 그 경우 아예 다른 값을 반환한다는 점입니다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일반향</a:t>
            </a:r>
            <a:r>
              <a:rPr lang="ko-KR" altLang="en-US" dirty="0"/>
              <a:t> 단방향이란 </a:t>
            </a:r>
            <a:r>
              <a:rPr lang="ko-KR" altLang="en-US" dirty="0" err="1"/>
              <a:t>아이러브유라고</a:t>
            </a:r>
            <a:r>
              <a:rPr lang="ko-KR" altLang="en-US" dirty="0"/>
              <a:t> 입력해서 나오는 난수는 </a:t>
            </a:r>
            <a:r>
              <a:rPr lang="ko-KR" altLang="en-US" dirty="0" err="1"/>
              <a:t>정해져잇지만</a:t>
            </a:r>
            <a:r>
              <a:rPr lang="ko-KR" altLang="en-US" dirty="0"/>
              <a:t> 해당 난수를 입력해서 </a:t>
            </a:r>
            <a:r>
              <a:rPr lang="ko-KR" altLang="en-US" dirty="0" err="1"/>
              <a:t>아이러브유가</a:t>
            </a:r>
            <a:r>
              <a:rPr lang="ko-KR" altLang="en-US" dirty="0"/>
              <a:t> 절대로 나올 수가 없는 구성입니다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06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 보시면 실제로 어떤 채굴자가 어떤 문제를 해결하였고 </a:t>
            </a:r>
            <a:r>
              <a:rPr lang="ko-KR" altLang="en-US" dirty="0" err="1"/>
              <a:t>해시넘버거</a:t>
            </a:r>
            <a:r>
              <a:rPr lang="ko-KR" altLang="en-US" dirty="0"/>
              <a:t> </a:t>
            </a:r>
            <a:r>
              <a:rPr lang="ko-KR" altLang="en-US" dirty="0" err="1"/>
              <a:t>어떤것인지</a:t>
            </a:r>
            <a:r>
              <a:rPr lang="ko-KR" altLang="en-US" dirty="0"/>
              <a:t> 어떤 거래내역을 담고 있는지 실제로 보여주고 있는 사이트에서 노출되는 화면입니다</a:t>
            </a:r>
            <a:endParaRPr lang="en-US" altLang="ko-KR" dirty="0"/>
          </a:p>
          <a:p>
            <a:r>
              <a:rPr lang="ko-KR" altLang="en-US" dirty="0"/>
              <a:t>여기는 블록의 높이 </a:t>
            </a:r>
            <a:r>
              <a:rPr lang="ko-KR" altLang="en-US" dirty="0" err="1"/>
              <a:t>를</a:t>
            </a:r>
            <a:r>
              <a:rPr lang="ko-KR" altLang="en-US" dirty="0"/>
              <a:t> 보여주고 있고 채굴에 걸린 시간 그리고 가지고 잇는 트랜잭션들의 사이즈 들을 나타내고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401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상세로 들어가보면 </a:t>
            </a:r>
            <a:r>
              <a:rPr lang="ko-KR" altLang="en-US" dirty="0" err="1"/>
              <a:t>이사람이</a:t>
            </a:r>
            <a:r>
              <a:rPr lang="ko-KR" altLang="en-US" dirty="0"/>
              <a:t> 채굴한 해시를 보여주고 거기에 추출된 날짜 그리고 블록의 높이 </a:t>
            </a:r>
            <a:r>
              <a:rPr lang="ko-KR" altLang="en-US" dirty="0" err="1"/>
              <a:t>채굴자</a:t>
            </a:r>
            <a:r>
              <a:rPr lang="ko-KR" altLang="en-US" dirty="0"/>
              <a:t> 이름 실제 담고 있는 트랜잭션의 개수</a:t>
            </a:r>
            <a:endParaRPr lang="en-US" altLang="ko-KR" dirty="0"/>
          </a:p>
          <a:p>
            <a:r>
              <a:rPr lang="ko-KR" altLang="en-US" dirty="0"/>
              <a:t>채굴의 난이도 그리고 이전 해시와 현재 블록으로 인해 생겨난 새로운 </a:t>
            </a:r>
            <a:r>
              <a:rPr lang="ko-KR" altLang="en-US" dirty="0" err="1"/>
              <a:t>마클</a:t>
            </a:r>
            <a:r>
              <a:rPr lang="ko-KR" altLang="en-US" dirty="0"/>
              <a:t> 루트 해시 그리고 버전 높이 사이즈 </a:t>
            </a:r>
            <a:r>
              <a:rPr lang="ko-KR" altLang="en-US" dirty="0" err="1"/>
              <a:t>논스</a:t>
            </a:r>
            <a:r>
              <a:rPr lang="ko-KR" altLang="en-US" dirty="0"/>
              <a:t> 등을 보여주고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400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570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채굴을 </a:t>
            </a:r>
            <a:r>
              <a:rPr lang="ko-KR" altLang="en-US" dirty="0" err="1"/>
              <a:t>진행할때</a:t>
            </a:r>
            <a:r>
              <a:rPr lang="ko-KR" altLang="en-US" dirty="0"/>
              <a:t> 모든 숫자들을 조합하고 계산하고 여러가지 다양한 방식으로 </a:t>
            </a:r>
            <a:r>
              <a:rPr lang="ko-KR" altLang="en-US" dirty="0" err="1"/>
              <a:t>해시값을</a:t>
            </a:r>
            <a:r>
              <a:rPr lang="ko-KR" altLang="en-US" dirty="0"/>
              <a:t> 찾아내는 것이 아니라</a:t>
            </a:r>
            <a:endParaRPr lang="en-US" altLang="ko-KR" dirty="0"/>
          </a:p>
          <a:p>
            <a:r>
              <a:rPr lang="ko-KR" altLang="en-US" dirty="0" err="1"/>
              <a:t>논스값</a:t>
            </a:r>
            <a:r>
              <a:rPr lang="ko-KR" altLang="en-US" dirty="0"/>
              <a:t> 하나만을 계속 바꿔가면서 정답에 해당하는 </a:t>
            </a:r>
            <a:r>
              <a:rPr lang="ko-KR" altLang="en-US" dirty="0" err="1"/>
              <a:t>해시값을</a:t>
            </a:r>
            <a:r>
              <a:rPr lang="ko-KR" altLang="en-US" dirty="0"/>
              <a:t> 찾아내는 과정입니다</a:t>
            </a:r>
            <a:endParaRPr lang="en-US" altLang="ko-KR" dirty="0"/>
          </a:p>
          <a:p>
            <a:r>
              <a:rPr lang="ko-KR" altLang="en-US" dirty="0" err="1"/>
              <a:t>논스는</a:t>
            </a:r>
            <a:r>
              <a:rPr lang="ko-KR" altLang="en-US" dirty="0"/>
              <a:t> 채굴자가 유일하게 </a:t>
            </a:r>
            <a:r>
              <a:rPr lang="ko-KR" altLang="en-US" dirty="0" err="1"/>
              <a:t>바꿀수</a:t>
            </a:r>
            <a:r>
              <a:rPr lang="ko-KR" altLang="en-US" dirty="0"/>
              <a:t> </a:t>
            </a:r>
            <a:r>
              <a:rPr lang="ko-KR" altLang="en-US" dirty="0" err="1"/>
              <a:t>있는값이고</a:t>
            </a:r>
            <a:r>
              <a:rPr lang="ko-KR" altLang="en-US" dirty="0"/>
              <a:t> </a:t>
            </a:r>
            <a:r>
              <a:rPr lang="ko-KR" altLang="en-US" dirty="0" err="1"/>
              <a:t>그것빼고</a:t>
            </a:r>
            <a:r>
              <a:rPr lang="ko-KR" altLang="en-US" dirty="0"/>
              <a:t> 나머지는 </a:t>
            </a:r>
            <a:r>
              <a:rPr lang="ko-KR" altLang="en-US" dirty="0" err="1"/>
              <a:t>바꿀수가</a:t>
            </a:r>
            <a:r>
              <a:rPr lang="ko-KR" altLang="en-US" dirty="0"/>
              <a:t>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난이도가 올라갈수록 </a:t>
            </a:r>
            <a:r>
              <a:rPr lang="ko-KR" altLang="en-US" dirty="0" err="1"/>
              <a:t>논스를</a:t>
            </a:r>
            <a:r>
              <a:rPr lang="ko-KR" altLang="en-US" dirty="0"/>
              <a:t> 바꾸는 횟수가 더 많아지고 정답에 </a:t>
            </a:r>
            <a:r>
              <a:rPr lang="ko-KR" altLang="en-US" dirty="0" err="1"/>
              <a:t>ㅎ해당하는</a:t>
            </a:r>
            <a:r>
              <a:rPr lang="ko-KR" altLang="en-US" dirty="0"/>
              <a:t> </a:t>
            </a:r>
            <a:r>
              <a:rPr lang="ko-KR" altLang="en-US" dirty="0" err="1"/>
              <a:t>해시값을</a:t>
            </a:r>
            <a:r>
              <a:rPr lang="ko-KR" altLang="en-US" dirty="0"/>
              <a:t> 찾기가 </a:t>
            </a:r>
            <a:r>
              <a:rPr lang="ko-KR" altLang="en-US" dirty="0" err="1"/>
              <a:t>점점어려워지는것입니다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난이도가 높을 수록 앞에 </a:t>
            </a:r>
            <a:r>
              <a:rPr lang="en-US" altLang="ko-KR" dirty="0"/>
              <a:t>0</a:t>
            </a:r>
            <a:r>
              <a:rPr lang="ko-KR" altLang="en-US" dirty="0"/>
              <a:t>의 개수가 증가하고 뒤에 문자열 즉 </a:t>
            </a:r>
            <a:r>
              <a:rPr lang="ko-KR" altLang="en-US" dirty="0" err="1"/>
              <a:t>해싱되는</a:t>
            </a:r>
            <a:r>
              <a:rPr lang="ko-KR" altLang="en-US" dirty="0"/>
              <a:t> 값이 크기가 점점 줄어들고 요약된 수준이 더 높아 </a:t>
            </a:r>
            <a:r>
              <a:rPr lang="ko-KR" altLang="en-US" dirty="0" err="1"/>
              <a:t>진다는것을</a:t>
            </a:r>
            <a:r>
              <a:rPr lang="ko-KR" altLang="en-US" dirty="0"/>
              <a:t> 의미하는 것입니다</a:t>
            </a:r>
            <a:endParaRPr lang="en-US" altLang="ko-KR" dirty="0"/>
          </a:p>
          <a:p>
            <a:r>
              <a:rPr lang="ko-KR" altLang="en-US" dirty="0"/>
              <a:t>따라서 난이도가 올라갈수록 거기에 대한 해당하는 값을 찾기가 점 </a:t>
            </a:r>
            <a:r>
              <a:rPr lang="ko-KR" altLang="en-US" dirty="0" err="1"/>
              <a:t>점</a:t>
            </a:r>
            <a:r>
              <a:rPr lang="ko-KR" altLang="en-US" dirty="0"/>
              <a:t> 어렵도록 설정되는 것이고 난이도를 조정하는 이유로는</a:t>
            </a:r>
            <a:endParaRPr lang="en-US" altLang="ko-KR" dirty="0"/>
          </a:p>
          <a:p>
            <a:r>
              <a:rPr lang="ko-KR" altLang="en-US" dirty="0"/>
              <a:t>블록의 거래 내역은 거의 </a:t>
            </a:r>
            <a:r>
              <a:rPr lang="en-US" altLang="ko-KR" dirty="0"/>
              <a:t>10</a:t>
            </a:r>
            <a:r>
              <a:rPr lang="ko-KR" altLang="en-US" dirty="0"/>
              <a:t>분의 거래내역을 담고 있어야 되기 때문에 너무 빨리 채굴된 블록이 탄생하면 난이도가 점점 어려워지도록 변경 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</a:t>
            </a:r>
            <a:r>
              <a:rPr lang="ko-KR" altLang="en-US" dirty="0" err="1"/>
              <a:t>비트코인은</a:t>
            </a:r>
            <a:r>
              <a:rPr lang="ko-KR" altLang="en-US" dirty="0"/>
              <a:t> </a:t>
            </a:r>
            <a:r>
              <a:rPr lang="en-US" altLang="ko-KR" dirty="0"/>
              <a:t>19</a:t>
            </a:r>
            <a:r>
              <a:rPr lang="ko-KR" altLang="en-US" dirty="0"/>
              <a:t>개의 </a:t>
            </a:r>
            <a:r>
              <a:rPr lang="en-US" altLang="ko-KR" dirty="0"/>
              <a:t>0</a:t>
            </a:r>
            <a:r>
              <a:rPr lang="ko-KR" altLang="en-US" dirty="0"/>
              <a:t>으로 먼저 시작한다고 하고 난이도가 점점 올라가고 잇고 </a:t>
            </a:r>
            <a:r>
              <a:rPr lang="en-US" altLang="ko-KR" dirty="0"/>
              <a:t>-0</a:t>
            </a:r>
            <a:r>
              <a:rPr lang="ko-KR" altLang="en-US" dirty="0"/>
              <a:t>의 숫자는 단순하게 난이도에 </a:t>
            </a:r>
            <a:r>
              <a:rPr lang="ko-KR" altLang="en-US" dirty="0" err="1"/>
              <a:t>따란</a:t>
            </a:r>
            <a:r>
              <a:rPr lang="ko-KR" altLang="en-US" dirty="0"/>
              <a:t> 결과값일 뿐이고 난이도 자체는 </a:t>
            </a:r>
            <a:r>
              <a:rPr lang="en-US" altLang="ko-KR" dirty="0"/>
              <a:t>bits</a:t>
            </a:r>
            <a:r>
              <a:rPr lang="ko-KR" altLang="en-US" dirty="0"/>
              <a:t>라는걸 통해 계산을 </a:t>
            </a:r>
            <a:r>
              <a:rPr lang="ko-KR" altLang="en-US" dirty="0" err="1"/>
              <a:t>한다고합니다</a:t>
            </a:r>
            <a:r>
              <a:rPr lang="en-US" altLang="ko-KR" dirty="0"/>
              <a:t>,.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190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8265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0096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지갑이란 암호화폐를 담아두는 즉 저장하는 곳이고 각 개인키 공개키와 같은 수학적으로 생성된 숫자 및 문자열로 구성되어 있는 중요한 실제 지갑과도 같은 것이라고 생각하시면 됩니다</a:t>
            </a:r>
            <a:endParaRPr lang="en-US" altLang="ko-KR" dirty="0"/>
          </a:p>
          <a:p>
            <a:r>
              <a:rPr lang="ko-KR" altLang="en-US" dirty="0"/>
              <a:t>암호화폐에서 주로 사용되는 기본적인 </a:t>
            </a:r>
            <a:r>
              <a:rPr lang="ko-KR" altLang="en-US" dirty="0" err="1"/>
              <a:t>월렛을</a:t>
            </a:r>
            <a:r>
              <a:rPr lang="ko-KR" altLang="en-US" dirty="0"/>
              <a:t> </a:t>
            </a:r>
            <a:r>
              <a:rPr lang="ko-KR" altLang="en-US" dirty="0" err="1"/>
              <a:t>핫월렛과</a:t>
            </a:r>
            <a:r>
              <a:rPr lang="ko-KR" altLang="en-US" dirty="0"/>
              <a:t> </a:t>
            </a:r>
            <a:r>
              <a:rPr lang="ko-KR" altLang="en-US" dirty="0" err="1"/>
              <a:t>콜드월렛입니다</a:t>
            </a:r>
            <a:endParaRPr lang="en-US" altLang="ko-KR" dirty="0"/>
          </a:p>
          <a:p>
            <a:r>
              <a:rPr lang="ko-KR" altLang="en-US" dirty="0" err="1"/>
              <a:t>핫월렛은</a:t>
            </a:r>
            <a:r>
              <a:rPr lang="ko-KR" altLang="en-US" dirty="0"/>
              <a:t> 인터넷에 연결된 </a:t>
            </a:r>
            <a:r>
              <a:rPr lang="ko-KR" altLang="en-US" dirty="0" err="1"/>
              <a:t>월렛이고</a:t>
            </a:r>
            <a:r>
              <a:rPr lang="ko-KR" altLang="en-US" dirty="0"/>
              <a:t> 즉 웹이나 모바일을 통해 사용하고 저장하는 지갑이라고 생각하시면 됩니다</a:t>
            </a:r>
            <a:endParaRPr lang="en-US" altLang="ko-KR" dirty="0"/>
          </a:p>
          <a:p>
            <a:r>
              <a:rPr lang="ko-KR" altLang="en-US" dirty="0" err="1"/>
              <a:t>핫월렛은</a:t>
            </a:r>
            <a:r>
              <a:rPr lang="ko-KR" altLang="en-US" dirty="0"/>
              <a:t> 위험성이 더 크고 공격에 취약한데 이유로는 인터넷 연결로 더 빠른 온라인 거래가 가능하지만 동시에 해커들에게 문을 열어주고 있는 셈이기 때문에 공격에 취약하지만</a:t>
            </a:r>
            <a:endParaRPr lang="en-US" altLang="ko-KR" dirty="0"/>
          </a:p>
          <a:p>
            <a:r>
              <a:rPr lang="ko-KR" altLang="en-US" dirty="0"/>
              <a:t>사용이 쉽고 언제든 찾을 수 있고 까먹거나 잃어버릴 염려가 크게 없기 때문에 주로 많이 </a:t>
            </a:r>
            <a:r>
              <a:rPr lang="ko-KR" altLang="en-US" dirty="0" err="1"/>
              <a:t>사용하고있습니다</a:t>
            </a:r>
            <a:endParaRPr lang="en-US" altLang="ko-KR" dirty="0"/>
          </a:p>
          <a:p>
            <a:r>
              <a:rPr lang="ko-KR" altLang="en-US" dirty="0"/>
              <a:t>그에 반해 </a:t>
            </a:r>
            <a:r>
              <a:rPr lang="ko-KR" altLang="en-US" dirty="0" err="1"/>
              <a:t>콜드월렛은</a:t>
            </a:r>
            <a:r>
              <a:rPr lang="ko-KR" altLang="en-US" dirty="0"/>
              <a:t> 오프라인 지갑이고 실제로 </a:t>
            </a:r>
            <a:r>
              <a:rPr lang="ko-KR" altLang="en-US" dirty="0" err="1"/>
              <a:t>유에스비</a:t>
            </a:r>
            <a:r>
              <a:rPr lang="ko-KR" altLang="en-US" dirty="0"/>
              <a:t> 또는 하나의 </a:t>
            </a:r>
            <a:r>
              <a:rPr lang="ko-KR" altLang="en-US" dirty="0" err="1"/>
              <a:t>하드웨어등의</a:t>
            </a:r>
            <a:r>
              <a:rPr lang="ko-KR" altLang="en-US" dirty="0"/>
              <a:t> 구입을 통해서 해당 기기에 자신의 지갑처럼 활용하고 자산을 담아두는 형태입니다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 측면에서는 본인이 가지고 있는 이상 누군가가 해킹하거나 훔쳐갈 수 없기에 안전하지만 실시간 거래가 되지 않고 잃어버리면 다시 찾기 </a:t>
            </a:r>
            <a:r>
              <a:rPr lang="ko-KR" altLang="en-US" dirty="0" err="1"/>
              <a:t>힘들수도</a:t>
            </a:r>
            <a:r>
              <a:rPr lang="ko-KR" altLang="en-US" dirty="0"/>
              <a:t> 있다는 </a:t>
            </a:r>
            <a:r>
              <a:rPr lang="ko-KR" altLang="en-US" dirty="0" err="1"/>
              <a:t>단점ㄷ이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951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142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807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비트코인의 단위로는 기본적으로 </a:t>
            </a:r>
            <a:r>
              <a:rPr lang="en-US" altLang="ko-KR" dirty="0"/>
              <a:t>1 </a:t>
            </a:r>
            <a:r>
              <a:rPr lang="ko-KR" altLang="en-US" dirty="0" err="1"/>
              <a:t>사토시로</a:t>
            </a:r>
            <a:r>
              <a:rPr lang="ko-KR" altLang="en-US" dirty="0"/>
              <a:t> </a:t>
            </a:r>
            <a:r>
              <a:rPr lang="ko-KR" altLang="en-US" dirty="0" err="1"/>
              <a:t>시작을하고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사토시의 경우 마이크로 비트코인 </a:t>
            </a:r>
            <a:r>
              <a:rPr lang="en-US" altLang="ko-KR" dirty="0"/>
              <a:t>100,000</a:t>
            </a:r>
            <a:r>
              <a:rPr lang="ko-KR" altLang="en-US" dirty="0"/>
              <a:t>사토시의 경우 밀리 비트코인</a:t>
            </a:r>
            <a:r>
              <a:rPr lang="en-US" altLang="ko-KR" dirty="0"/>
              <a:t>, 1,000,000</a:t>
            </a:r>
            <a:r>
              <a:rPr lang="ko-KR" altLang="en-US" dirty="0"/>
              <a:t>사토시의 경우 센티 비트코인</a:t>
            </a:r>
            <a:r>
              <a:rPr lang="en-US" altLang="ko-KR" dirty="0"/>
              <a:t>, </a:t>
            </a:r>
            <a:r>
              <a:rPr lang="ko-KR" altLang="en-US" dirty="0"/>
              <a:t>그 </a:t>
            </a:r>
            <a:r>
              <a:rPr lang="ko-KR" altLang="en-US" dirty="0" err="1"/>
              <a:t>윗단위로는</a:t>
            </a:r>
            <a:r>
              <a:rPr lang="ko-KR" altLang="en-US" dirty="0"/>
              <a:t> </a:t>
            </a:r>
            <a:r>
              <a:rPr lang="ko-KR" altLang="en-US" dirty="0" err="1"/>
              <a:t>데시</a:t>
            </a:r>
            <a:r>
              <a:rPr lang="ko-KR" altLang="en-US" dirty="0"/>
              <a:t> 비트코인</a:t>
            </a:r>
            <a:endParaRPr lang="en-US" altLang="ko-KR" dirty="0"/>
          </a:p>
          <a:p>
            <a:r>
              <a:rPr lang="en-US" altLang="ko-KR" dirty="0"/>
              <a:t>1btc</a:t>
            </a:r>
            <a:r>
              <a:rPr lang="ko-KR" altLang="en-US" dirty="0"/>
              <a:t>를 비트코인이라고 말하는데 </a:t>
            </a:r>
            <a:r>
              <a:rPr lang="en-US" altLang="ko-KR" dirty="0"/>
              <a:t>1</a:t>
            </a:r>
            <a:r>
              <a:rPr lang="ko-KR" altLang="en-US" dirty="0"/>
              <a:t>비트코인은 </a:t>
            </a:r>
            <a:r>
              <a:rPr lang="en-US" altLang="ko-KR" dirty="0"/>
              <a:t>100,000,000</a:t>
            </a:r>
            <a:r>
              <a:rPr lang="ko-KR" altLang="en-US" dirty="0"/>
              <a:t>사토시라고 부르기도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64759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778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72646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874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27072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7644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633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6657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비트코인은 지금도 수학적</a:t>
            </a:r>
            <a:r>
              <a:rPr lang="ko-KR" altLang="en-US" baseline="0" dirty="0"/>
              <a:t> 연산 문제를 해결하는 것을 통해서 </a:t>
            </a:r>
            <a:r>
              <a:rPr lang="ko-KR" altLang="en-US" baseline="0" dirty="0" err="1"/>
              <a:t>채굴자들이</a:t>
            </a:r>
            <a:r>
              <a:rPr lang="ko-KR" altLang="en-US" baseline="0" dirty="0"/>
              <a:t> 보수를 받고 비트코인을 지속적으로 발행시키고 있고 이러한 비트코인은 약 </a:t>
            </a:r>
            <a:r>
              <a:rPr lang="en-US" altLang="ko-KR" baseline="0" dirty="0"/>
              <a:t>4</a:t>
            </a:r>
            <a:r>
              <a:rPr lang="ko-KR" altLang="en-US" baseline="0" dirty="0"/>
              <a:t>년에 한번씩 보수가 반감되고</a:t>
            </a:r>
            <a:endParaRPr lang="en-US" altLang="ko-KR" baseline="0" dirty="0"/>
          </a:p>
          <a:p>
            <a:r>
              <a:rPr lang="ko-KR" altLang="en-US" dirty="0"/>
              <a:t>채굴에 대한 난이도가 점점 올라가</a:t>
            </a:r>
            <a:r>
              <a:rPr lang="ko-KR" altLang="en-US" baseline="0" dirty="0"/>
              <a:t> 있습니다 또한 </a:t>
            </a:r>
            <a:r>
              <a:rPr lang="ko-KR" altLang="en-US" baseline="0" dirty="0" err="1"/>
              <a:t>발행량이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정해져있기때문에</a:t>
            </a:r>
            <a:r>
              <a:rPr lang="ko-KR" altLang="en-US" baseline="0" dirty="0"/>
              <a:t> 지금 채굴속도의 예상으로는 </a:t>
            </a:r>
            <a:r>
              <a:rPr lang="en-US" altLang="ko-KR" baseline="0" dirty="0"/>
              <a:t>2140</a:t>
            </a:r>
            <a:r>
              <a:rPr lang="ko-KR" altLang="en-US" baseline="0" dirty="0"/>
              <a:t>년에 비트코인 발행이 중단될 것으로 예측되고 있으며</a:t>
            </a:r>
            <a:endParaRPr lang="en-US" altLang="ko-KR" baseline="0" dirty="0"/>
          </a:p>
          <a:p>
            <a:r>
              <a:rPr lang="ko-KR" altLang="en-US" baseline="0" dirty="0"/>
              <a:t>많은 경제학자들은 비트코인 발행이 중단되는 순간 비트코인의 가치가 내려갈 확률이 더 높을 것이라고 예상하고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734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블록체인을 채굴하는 원리 그리고 방식으로는 대표적으로 </a:t>
            </a:r>
            <a:r>
              <a:rPr lang="ko-KR" altLang="en-US" dirty="0" err="1"/>
              <a:t>두가지로</a:t>
            </a:r>
            <a:r>
              <a:rPr lang="ko-KR" altLang="en-US" dirty="0"/>
              <a:t> 분류되고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첫번째로는</a:t>
            </a:r>
            <a:r>
              <a:rPr lang="ko-KR" altLang="en-US" dirty="0"/>
              <a:t> 작업증명</a:t>
            </a:r>
            <a:r>
              <a:rPr lang="ko-KR" altLang="en-US" baseline="0" dirty="0"/>
              <a:t> 방식이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작업 증명 방식은 각각의 </a:t>
            </a:r>
            <a:r>
              <a:rPr lang="ko-KR" altLang="en-US" baseline="0" dirty="0" err="1"/>
              <a:t>채굴자들이</a:t>
            </a:r>
            <a:r>
              <a:rPr lang="ko-KR" altLang="en-US" baseline="0" dirty="0"/>
              <a:t> 컴퓨팅 파워를 통해 수학적 연산 문제를 </a:t>
            </a:r>
            <a:r>
              <a:rPr lang="ko-KR" altLang="en-US" baseline="0" dirty="0" err="1"/>
              <a:t>푸는것으로</a:t>
            </a:r>
            <a:r>
              <a:rPr lang="ko-KR" altLang="en-US" baseline="0" dirty="0"/>
              <a:t> 통해서 보상을 얻는 방식이고</a:t>
            </a:r>
            <a:endParaRPr lang="en-US" altLang="ko-KR" baseline="0" dirty="0"/>
          </a:p>
          <a:p>
            <a:r>
              <a:rPr lang="ko-KR" altLang="en-US" baseline="0" dirty="0"/>
              <a:t>이러한 작업 증명 방식을 수행하기 위해서는 컴퓨팅 파워가 무조건 있어야 되기 </a:t>
            </a:r>
            <a:r>
              <a:rPr lang="ko-KR" altLang="en-US" baseline="0" dirty="0" err="1"/>
              <a:t>떄문에</a:t>
            </a:r>
            <a:r>
              <a:rPr lang="ko-KR" altLang="en-US" baseline="0" dirty="0"/>
              <a:t> 하드웨어 구입 비용이 필수적으로 발생합니다</a:t>
            </a:r>
            <a:endParaRPr lang="en-US" altLang="ko-KR" baseline="0" dirty="0"/>
          </a:p>
          <a:p>
            <a:r>
              <a:rPr lang="ko-KR" altLang="en-US" baseline="0" dirty="0"/>
              <a:t>그리고 또한 하드웨어를 통해 수학적 연산을 수행하기 </a:t>
            </a:r>
            <a:r>
              <a:rPr lang="ko-KR" altLang="en-US" baseline="0" dirty="0" err="1"/>
              <a:t>떄문에</a:t>
            </a:r>
            <a:r>
              <a:rPr lang="ko-KR" altLang="en-US" baseline="0" dirty="0"/>
              <a:t> 많은 전력이 소모되고 비효율적이라는 시선이 최근에 많이 자리잡고 있습니다</a:t>
            </a:r>
            <a:endParaRPr lang="en-US" altLang="ko-KR" baseline="0" dirty="0"/>
          </a:p>
          <a:p>
            <a:r>
              <a:rPr lang="ko-KR" altLang="en-US" baseline="0" dirty="0"/>
              <a:t>최근에는 </a:t>
            </a:r>
            <a:r>
              <a:rPr lang="ko-KR" altLang="en-US" baseline="0" dirty="0" err="1"/>
              <a:t>엘런머스크가</a:t>
            </a:r>
            <a:r>
              <a:rPr lang="ko-KR" altLang="en-US" baseline="0" dirty="0"/>
              <a:t> 이러한 작업증명 방식으로 인해서 소모되는 전력량이 말레이시아 한 해 전력소비량과 맞먹고 </a:t>
            </a:r>
            <a:r>
              <a:rPr lang="ko-KR" altLang="en-US" baseline="0" dirty="0" err="1"/>
              <a:t>이로인한</a:t>
            </a:r>
            <a:r>
              <a:rPr lang="ko-KR" altLang="en-US" baseline="0" dirty="0"/>
              <a:t> </a:t>
            </a:r>
            <a:r>
              <a:rPr lang="en-US" altLang="ko-KR" baseline="0" dirty="0"/>
              <a:t>co2 </a:t>
            </a:r>
            <a:r>
              <a:rPr lang="ko-KR" altLang="en-US" baseline="0" dirty="0"/>
              <a:t>배출량이 </a:t>
            </a:r>
            <a:r>
              <a:rPr lang="ko-KR" altLang="en-US" baseline="0" dirty="0" err="1"/>
              <a:t>어머어마하여</a:t>
            </a:r>
            <a:r>
              <a:rPr lang="ko-KR" altLang="en-US" baseline="0" dirty="0"/>
              <a:t> 기후환경에 엄청난 악영향을 끼친다고 발표한 </a:t>
            </a:r>
            <a:r>
              <a:rPr lang="ko-KR" altLang="en-US" baseline="0" dirty="0" err="1"/>
              <a:t>적이있습니다</a:t>
            </a:r>
            <a:endParaRPr lang="en-US" altLang="ko-KR" baseline="0" dirty="0"/>
          </a:p>
          <a:p>
            <a:r>
              <a:rPr lang="ko-KR" altLang="en-US" baseline="0" dirty="0"/>
              <a:t>이러한 문제점을 보완할 수 있는 채굴방식으로 </a:t>
            </a:r>
            <a:r>
              <a:rPr lang="ko-KR" altLang="en-US" baseline="0" dirty="0" err="1"/>
              <a:t>엘런머스크는</a:t>
            </a:r>
            <a:r>
              <a:rPr lang="ko-KR" altLang="en-US" baseline="0" dirty="0"/>
              <a:t> 지분증명 방식을 꼽았는데</a:t>
            </a:r>
            <a:endParaRPr lang="en-US" altLang="ko-KR" baseline="0" dirty="0"/>
          </a:p>
          <a:p>
            <a:r>
              <a:rPr lang="ko-KR" altLang="en-US" baseline="0" dirty="0"/>
              <a:t>지분 증명 방식은 간단하게 말해서 별도의 채굴과정 없이 더 많은 지분을 가지고 있는 경우 블록에 기록할 권한이 더 많이 부여되는 형태입니다</a:t>
            </a:r>
            <a:endParaRPr lang="en-US" altLang="ko-KR" baseline="0" dirty="0"/>
          </a:p>
          <a:p>
            <a:r>
              <a:rPr lang="ko-KR" altLang="en-US" baseline="0" dirty="0"/>
              <a:t>코인을 가진 모든 </a:t>
            </a:r>
            <a:r>
              <a:rPr lang="ko-KR" altLang="en-US" baseline="0" dirty="0" err="1"/>
              <a:t>노드가</a:t>
            </a:r>
            <a:r>
              <a:rPr lang="ko-KR" altLang="en-US" baseline="0" dirty="0"/>
              <a:t> 합의를 통해 블록에 데이터를 추가할 수 있는 </a:t>
            </a:r>
            <a:r>
              <a:rPr lang="ko-KR" altLang="en-US" baseline="0" dirty="0" err="1"/>
              <a:t>권할을</a:t>
            </a:r>
            <a:r>
              <a:rPr lang="ko-KR" altLang="en-US" baseline="0" dirty="0"/>
              <a:t> 가지게 되고 </a:t>
            </a:r>
            <a:r>
              <a:rPr lang="ko-KR" altLang="en-US" baseline="0" dirty="0" err="1"/>
              <a:t>그중에서</a:t>
            </a:r>
            <a:r>
              <a:rPr lang="ko-KR" altLang="en-US" baseline="0" dirty="0"/>
              <a:t> 지분을 더 많이 가진 </a:t>
            </a:r>
            <a:r>
              <a:rPr lang="ko-KR" altLang="en-US" baseline="0" dirty="0" err="1"/>
              <a:t>노드들은</a:t>
            </a:r>
            <a:r>
              <a:rPr lang="ko-KR" altLang="en-US" baseline="0" dirty="0"/>
              <a:t> 더 많은 권한을 </a:t>
            </a:r>
            <a:r>
              <a:rPr lang="ko-KR" altLang="en-US" baseline="0" dirty="0" err="1"/>
              <a:t>주어지게되는데</a:t>
            </a:r>
            <a:endParaRPr lang="en-US" altLang="ko-KR" baseline="0" dirty="0"/>
          </a:p>
          <a:p>
            <a:r>
              <a:rPr lang="ko-KR" altLang="en-US" baseline="0" dirty="0"/>
              <a:t>기존 작업증명 방식과 다르게 생성될 </a:t>
            </a:r>
            <a:r>
              <a:rPr lang="ko-KR" altLang="en-US" baseline="0" dirty="0" err="1"/>
              <a:t>떄</a:t>
            </a:r>
            <a:r>
              <a:rPr lang="ko-KR" altLang="en-US" baseline="0" dirty="0"/>
              <a:t> 지분에 대한 이자 배당의 개념으로 지급되는 형태입니다</a:t>
            </a:r>
            <a:endParaRPr lang="en-US" altLang="ko-KR" baseline="0" dirty="0"/>
          </a:p>
          <a:p>
            <a:r>
              <a:rPr lang="ko-KR" altLang="en-US" baseline="0" dirty="0"/>
              <a:t>지분증명방식의 장점으로는 별도의 채굴 장치 하드웨어가 </a:t>
            </a:r>
            <a:r>
              <a:rPr lang="ko-KR" altLang="en-US" baseline="0" dirty="0" err="1"/>
              <a:t>필요없고</a:t>
            </a:r>
            <a:r>
              <a:rPr lang="ko-KR" altLang="en-US" baseline="0" dirty="0"/>
              <a:t> 공간에 대한 제약이 줄고 작업증명에서 수분이 소요되는 블록처리 시간이 지분증명에서는 수초까지 줄어드는 빠른 처리속도를 </a:t>
            </a:r>
            <a:r>
              <a:rPr lang="ko-KR" altLang="en-US" baseline="0" dirty="0" err="1"/>
              <a:t>가지고있습니다</a:t>
            </a:r>
            <a:endParaRPr lang="en-US" altLang="ko-KR" baseline="0" dirty="0"/>
          </a:p>
          <a:p>
            <a:r>
              <a:rPr lang="ko-KR" altLang="en-US" baseline="0" dirty="0"/>
              <a:t>그러나 지분 증명 방식에서도 일부 단점과 문제점들이 발견되었는데 그 중에서 이중지불에 대한 문제가 발생하였고 지분에 따른 이자 배당으로 블록체인 내부 자금이 집중화되는 단점을 보이고 작업증명에 비해 빠른</a:t>
            </a:r>
            <a:endParaRPr lang="en-US" altLang="ko-KR" baseline="0" dirty="0"/>
          </a:p>
          <a:p>
            <a:r>
              <a:rPr lang="ko-KR" altLang="en-US" baseline="0" dirty="0"/>
              <a:t>처리속도를 가지게 되었지만 사용자가 사용하기에는 여전히 만족스럽지 못한 처리속도를 보여주고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793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금융기관을 신뢰기관으로 하는 중앙집중형 거래 시스템은 중앙서버 한곳에서 모든 거래들을 관리를 하는데</a:t>
            </a:r>
            <a:endParaRPr lang="en-US" altLang="ko-KR" dirty="0"/>
          </a:p>
          <a:p>
            <a:r>
              <a:rPr lang="ko-KR" altLang="en-US" dirty="0"/>
              <a:t>이러한 경우에 거래 수수료가 발생하는 문제 그리고 보안에 대한 문제를 이야기 </a:t>
            </a:r>
            <a:r>
              <a:rPr lang="ko-KR" altLang="en-US" dirty="0" err="1"/>
              <a:t>했었습니다</a:t>
            </a:r>
            <a:endParaRPr lang="en-US" altLang="ko-KR" dirty="0"/>
          </a:p>
          <a:p>
            <a:r>
              <a:rPr lang="ko-KR" altLang="en-US" dirty="0"/>
              <a:t>이 중앙서버 한곳만 파괴하거나 해킹한다면 이 시스템을 무너뜨릴 수 있기에 회사에서는 보안에 많은 인력과 돈을 </a:t>
            </a:r>
            <a:r>
              <a:rPr lang="ko-KR" altLang="en-US" dirty="0" err="1"/>
              <a:t>들여야하는</a:t>
            </a:r>
            <a:r>
              <a:rPr lang="ko-KR" altLang="en-US" dirty="0"/>
              <a:t> 문제가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블록체인은 이 생각을 뒤집은 겁니다</a:t>
            </a:r>
            <a:r>
              <a:rPr lang="en-US" altLang="ko-KR" dirty="0"/>
              <a:t>. </a:t>
            </a:r>
            <a:r>
              <a:rPr lang="ko-KR" altLang="en-US" dirty="0"/>
              <a:t>장부를 중앙서버에 꽁꽁 숨겨놓는게 아니라 모두가 볼 수 있게 공개하고 사람들이 자발적으로 참여해서</a:t>
            </a:r>
            <a:endParaRPr lang="en-US" altLang="ko-KR" dirty="0"/>
          </a:p>
          <a:p>
            <a:r>
              <a:rPr lang="ko-KR" altLang="en-US" dirty="0"/>
              <a:t>이 장부들을 함께 관리하고 감시하도록 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블록체인에 여러 종류가 잇고 종류마다 차이가 있지만 </a:t>
            </a:r>
            <a:r>
              <a:rPr lang="ko-KR" altLang="en-US" dirty="0" err="1"/>
              <a:t>비트코인이</a:t>
            </a:r>
            <a:r>
              <a:rPr lang="ko-KR" altLang="en-US" dirty="0"/>
              <a:t> 쓰는 </a:t>
            </a:r>
            <a:r>
              <a:rPr lang="en-US" altLang="ko-KR" dirty="0"/>
              <a:t>proof of work </a:t>
            </a:r>
            <a:r>
              <a:rPr lang="ko-KR" altLang="en-US" dirty="0"/>
              <a:t>작업증명 방식으로 설명하자면</a:t>
            </a:r>
            <a:endParaRPr lang="en-US" altLang="ko-KR" dirty="0"/>
          </a:p>
          <a:p>
            <a:r>
              <a:rPr lang="ko-KR" altLang="en-US" dirty="0"/>
              <a:t>블록체인은 이 관리에 참여하고자 하는 사람들에게 장부 전체를 복사해서 전달해줍니다</a:t>
            </a:r>
            <a:endParaRPr lang="en-US" altLang="ko-KR" dirty="0"/>
          </a:p>
          <a:p>
            <a:r>
              <a:rPr lang="ko-KR" altLang="en-US" dirty="0"/>
              <a:t>이 장부들을 다운받고 관리에 동참하는 컴퓨터들은 </a:t>
            </a:r>
            <a:r>
              <a:rPr lang="en-US" altLang="ko-KR" dirty="0"/>
              <a:t>‘</a:t>
            </a:r>
            <a:r>
              <a:rPr lang="ko-KR" altLang="en-US" dirty="0" err="1"/>
              <a:t>채굴기</a:t>
            </a:r>
            <a:r>
              <a:rPr lang="en-US" altLang="ko-KR" dirty="0"/>
              <a:t>’</a:t>
            </a:r>
            <a:r>
              <a:rPr lang="ko-KR" altLang="en-US" dirty="0"/>
              <a:t>라고 불리게 됩니다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5139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채굴기의 모습이고 일반적으로 </a:t>
            </a:r>
            <a:r>
              <a:rPr lang="en-US" altLang="ko-KR" dirty="0"/>
              <a:t>pow </a:t>
            </a:r>
            <a:r>
              <a:rPr lang="ko-KR" altLang="en-US" dirty="0"/>
              <a:t>방식은 컴퓨팅 파워를 요구하고 난이도가 올라가면 올라갈수록 더 큰 </a:t>
            </a:r>
            <a:r>
              <a:rPr lang="ko-KR" altLang="en-US" dirty="0" err="1"/>
              <a:t>연산량을</a:t>
            </a:r>
            <a:r>
              <a:rPr lang="ko-KR" altLang="en-US" dirty="0"/>
              <a:t> 필요로 하기에 많은 그래픽 카드들을 사들여서</a:t>
            </a:r>
            <a:endParaRPr lang="en-US" altLang="ko-KR" dirty="0"/>
          </a:p>
          <a:p>
            <a:r>
              <a:rPr lang="ko-KR" altLang="en-US" dirty="0"/>
              <a:t>채굴자들이 이러한 공장과 같은 형태로 많은 코인을 채굴하기 위해 많은 전력을 소모하고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이러한 행위로 인해서 실제 최근에 </a:t>
            </a:r>
            <a:r>
              <a:rPr lang="en-US" altLang="ko-KR" dirty="0"/>
              <a:t>00</a:t>
            </a:r>
            <a:r>
              <a:rPr lang="ko-KR" altLang="en-US" dirty="0"/>
              <a:t>정도 가격이었던 그래픽 카드의 가격이 몇배나 올랐고 이로 인해서 그래픽 카드를 원래 가격으로 구하기에는 전혀 불가능한 상황에 </a:t>
            </a:r>
            <a:r>
              <a:rPr lang="ko-KR" altLang="en-US" dirty="0" err="1"/>
              <a:t>이르럿습니다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8777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장부들은 저번에 </a:t>
            </a:r>
            <a:r>
              <a:rPr lang="ko-KR" altLang="en-US" dirty="0" err="1"/>
              <a:t>설명드렸던것</a:t>
            </a:r>
            <a:r>
              <a:rPr lang="ko-KR" altLang="en-US" dirty="0"/>
              <a:t> </a:t>
            </a:r>
            <a:r>
              <a:rPr lang="ko-KR" altLang="en-US" dirty="0" err="1"/>
              <a:t>처럼</a:t>
            </a:r>
            <a:r>
              <a:rPr lang="ko-KR" altLang="en-US" dirty="0"/>
              <a:t> 블록 단위로 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거래가 </a:t>
            </a:r>
            <a:r>
              <a:rPr lang="ko-KR" altLang="en-US" dirty="0" err="1"/>
              <a:t>발생할때마다</a:t>
            </a:r>
            <a:r>
              <a:rPr lang="ko-KR" altLang="en-US" dirty="0"/>
              <a:t> 전세계의 모든 관리 참여자들의 채굴기에 전달이 됩니다</a:t>
            </a:r>
            <a:endParaRPr lang="en-US" altLang="ko-KR" dirty="0"/>
          </a:p>
          <a:p>
            <a:r>
              <a:rPr lang="ko-KR" altLang="en-US" dirty="0"/>
              <a:t>이 내역들이 약 </a:t>
            </a:r>
            <a:r>
              <a:rPr lang="en-US" altLang="ko-KR" dirty="0"/>
              <a:t>10</a:t>
            </a:r>
            <a:r>
              <a:rPr lang="ko-KR" altLang="en-US" dirty="0"/>
              <a:t>분에 한번씩 </a:t>
            </a:r>
            <a:r>
              <a:rPr lang="en-US" altLang="ko-KR" dirty="0"/>
              <a:t>‘</a:t>
            </a:r>
            <a:r>
              <a:rPr lang="ko-KR" altLang="en-US" dirty="0"/>
              <a:t>블록</a:t>
            </a:r>
            <a:r>
              <a:rPr lang="en-US" altLang="ko-KR" dirty="0"/>
              <a:t>＇</a:t>
            </a:r>
            <a:r>
              <a:rPr lang="ko-KR" altLang="en-US" dirty="0"/>
              <a:t>으로 묶여서 장부에 추가가 </a:t>
            </a:r>
            <a:r>
              <a:rPr lang="ko-KR" altLang="en-US" dirty="0" err="1"/>
              <a:t>되는겁니다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따라서 저번에 말씀드렸던 것처럼 한블록은 약 </a:t>
            </a:r>
            <a:r>
              <a:rPr lang="en-US" altLang="ko-KR" dirty="0"/>
              <a:t>10</a:t>
            </a:r>
            <a:r>
              <a:rPr lang="ko-KR" altLang="en-US" dirty="0"/>
              <a:t>분단위의 거래 기록을 가지게 </a:t>
            </a:r>
            <a:r>
              <a:rPr lang="ko-KR" altLang="en-US" dirty="0" err="1"/>
              <a:t>되는것이고</a:t>
            </a:r>
            <a:r>
              <a:rPr lang="ko-KR" altLang="en-US" dirty="0"/>
              <a:t> 거기에 대한 체인 즉 연결고리로 해당블록의 </a:t>
            </a:r>
            <a:r>
              <a:rPr lang="ko-KR" altLang="en-US" dirty="0" err="1"/>
              <a:t>해시넘버와</a:t>
            </a:r>
            <a:r>
              <a:rPr lang="ko-KR" altLang="en-US" dirty="0"/>
              <a:t> 이전 </a:t>
            </a:r>
            <a:r>
              <a:rPr lang="ko-KR" altLang="en-US" dirty="0" err="1"/>
              <a:t>해시넘버를</a:t>
            </a:r>
            <a:r>
              <a:rPr lang="ko-KR" altLang="en-US" dirty="0"/>
              <a:t> 가지게 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이러한 작업 블록으로 묶이는 작업이 반복되면서 각 채굴기마다 다른 장부를 갖게 될 수 </a:t>
            </a:r>
            <a:r>
              <a:rPr lang="ko-KR" altLang="en-US" dirty="0" err="1"/>
              <a:t>있니다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오류가 있거나</a:t>
            </a:r>
            <a:r>
              <a:rPr lang="en-US" altLang="ko-KR" dirty="0"/>
              <a:t>, </a:t>
            </a:r>
            <a:r>
              <a:rPr lang="ko-KR" altLang="en-US" dirty="0"/>
              <a:t>컴퓨팅 파워 및 성능의 차이로 서로 다른 길이의 블록을 </a:t>
            </a:r>
            <a:r>
              <a:rPr lang="ko-KR" altLang="en-US" dirty="0" err="1"/>
              <a:t>가질수</a:t>
            </a:r>
            <a:r>
              <a:rPr lang="ko-KR" altLang="en-US" dirty="0"/>
              <a:t> 있게 될 수 잇습니다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여기서 누군가가 악의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4626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저번에 말씀드렸던 것처럼 한블록은 약 </a:t>
            </a:r>
            <a:r>
              <a:rPr lang="en-US" altLang="ko-KR" dirty="0"/>
              <a:t>10</a:t>
            </a:r>
            <a:r>
              <a:rPr lang="ko-KR" altLang="en-US" dirty="0"/>
              <a:t>분단위의 거래 기록을 가지게 </a:t>
            </a:r>
            <a:r>
              <a:rPr lang="ko-KR" altLang="en-US" dirty="0" err="1"/>
              <a:t>되는것이고</a:t>
            </a:r>
            <a:r>
              <a:rPr lang="ko-KR" altLang="en-US" dirty="0"/>
              <a:t> 거기에 대한 체인 즉 연결고리로 해당블록의 </a:t>
            </a:r>
            <a:r>
              <a:rPr lang="ko-KR" altLang="en-US" dirty="0" err="1"/>
              <a:t>해시넘버와</a:t>
            </a:r>
            <a:r>
              <a:rPr lang="ko-KR" altLang="en-US" dirty="0"/>
              <a:t> 이전 </a:t>
            </a:r>
            <a:r>
              <a:rPr lang="ko-KR" altLang="en-US" dirty="0" err="1"/>
              <a:t>해시넘버를</a:t>
            </a:r>
            <a:r>
              <a:rPr lang="ko-KR" altLang="en-US" dirty="0"/>
              <a:t> 가지게 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이러한 작업 블록으로 묶이는 작업이 반복되면서 각 채굴기마다 다른 장부를 갖게 될 수 </a:t>
            </a:r>
            <a:r>
              <a:rPr lang="ko-KR" altLang="en-US" dirty="0" err="1"/>
              <a:t>있니다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오류가 있거나</a:t>
            </a:r>
            <a:r>
              <a:rPr lang="en-US" altLang="ko-KR" dirty="0"/>
              <a:t>, </a:t>
            </a:r>
            <a:r>
              <a:rPr lang="ko-KR" altLang="en-US" dirty="0"/>
              <a:t>컴퓨팅 파워 및 성능의 차이로 서로 다른 길이의 블록을 </a:t>
            </a:r>
            <a:r>
              <a:rPr lang="ko-KR" altLang="en-US" dirty="0" err="1"/>
              <a:t>가질수</a:t>
            </a:r>
            <a:r>
              <a:rPr lang="ko-KR" altLang="en-US" dirty="0"/>
              <a:t> 있게 될 수 잇습니다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여기서 누군가가 악의적으로 조작을 해서 길이가 다른 장부가 생길 수 도 있습니다</a:t>
            </a:r>
            <a:endParaRPr lang="en-US" altLang="ko-KR" dirty="0"/>
          </a:p>
          <a:p>
            <a:r>
              <a:rPr lang="ko-KR" altLang="en-US" dirty="0"/>
              <a:t>그러면 </a:t>
            </a:r>
            <a:r>
              <a:rPr lang="ko-KR" altLang="en-US" dirty="0" err="1"/>
              <a:t>그중에</a:t>
            </a:r>
            <a:r>
              <a:rPr lang="ko-KR" altLang="en-US" dirty="0"/>
              <a:t> </a:t>
            </a:r>
            <a:r>
              <a:rPr lang="ko-KR" altLang="en-US" dirty="0" err="1"/>
              <a:t>가장긴</a:t>
            </a:r>
            <a:r>
              <a:rPr lang="ko-KR" altLang="en-US" dirty="0"/>
              <a:t> 체인이 </a:t>
            </a:r>
            <a:r>
              <a:rPr lang="ko-KR" altLang="en-US" dirty="0" err="1"/>
              <a:t>가장긴이</a:t>
            </a:r>
            <a:r>
              <a:rPr lang="ko-KR" altLang="en-US" dirty="0"/>
              <a:t> 핵심입니다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중에서 가장 긴 체인 즉 가장 많은 데이터 장부를 가진 채굴기가 채택이 되는 것이고</a:t>
            </a:r>
            <a:endParaRPr lang="en-US" altLang="ko-KR" dirty="0"/>
          </a:p>
          <a:p>
            <a:r>
              <a:rPr lang="ko-KR" altLang="en-US" dirty="0"/>
              <a:t>가장 길기때문에 </a:t>
            </a:r>
            <a:r>
              <a:rPr lang="ko-KR" altLang="en-US" dirty="0" err="1"/>
              <a:t>누락된게</a:t>
            </a:r>
            <a:r>
              <a:rPr lang="ko-KR" altLang="en-US" dirty="0"/>
              <a:t> 없고 블록이 제일 많을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 긴 장부를 가진 채굴기가 채택이 된다는 점을 악용하기위해 가짜 장부를 조작하여 제일 길게 만들어서 내놓는다면 어떻게 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그건 불가능에 가깝습니다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835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그것은 불가능에 가깝습니다</a:t>
            </a:r>
            <a:r>
              <a:rPr lang="en-US" altLang="ko-KR" dirty="0"/>
              <a:t>. </a:t>
            </a:r>
            <a:r>
              <a:rPr lang="ko-KR" altLang="en-US" dirty="0"/>
              <a:t>새 블록이 만들어지면 이전 블록에 레고처럼 끼워지는 형태로 연결이 됩니다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여기서 레고 즉 형태가 맞는 레고의 역할을 </a:t>
            </a:r>
            <a:r>
              <a:rPr lang="ko-KR" altLang="en-US" dirty="0" err="1"/>
              <a:t>하는것은</a:t>
            </a:r>
            <a:r>
              <a:rPr lang="ko-KR" altLang="en-US" dirty="0"/>
              <a:t> 저번에 </a:t>
            </a:r>
            <a:r>
              <a:rPr lang="ko-KR" altLang="en-US" dirty="0" err="1"/>
              <a:t>말씀드렷던</a:t>
            </a:r>
            <a:r>
              <a:rPr lang="ko-KR" altLang="en-US" dirty="0"/>
              <a:t> 각 블록의 </a:t>
            </a:r>
            <a:r>
              <a:rPr lang="ko-KR" altLang="en-US" dirty="0" err="1"/>
              <a:t>해시넘버가</a:t>
            </a:r>
            <a:r>
              <a:rPr lang="ko-KR" altLang="en-US" dirty="0"/>
              <a:t> 그 역할을 </a:t>
            </a:r>
            <a:r>
              <a:rPr lang="ko-KR" altLang="en-US" dirty="0" err="1"/>
              <a:t>하는것입니다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새 블록이 만들어지면 이전블록에 레고 </a:t>
            </a:r>
            <a:r>
              <a:rPr lang="ko-KR" altLang="en-US" dirty="0" err="1"/>
              <a:t>처럼</a:t>
            </a:r>
            <a:r>
              <a:rPr lang="ko-KR" altLang="en-US" dirty="0"/>
              <a:t> 끼워진다고 쉽게 생각하면 됩니다 그런데 이 모양이 같은 것끼리 찾아 만들어야 끼워야 연결이 </a:t>
            </a:r>
            <a:r>
              <a:rPr lang="ko-KR" altLang="en-US" dirty="0" err="1"/>
              <a:t>되는건데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모양은 이전 블록들의 전체거래내역 플러스 새 블록의 거래 내역들을 다 계산해야 찾아낼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게다가 철수가 영희에게 </a:t>
            </a:r>
            <a:r>
              <a:rPr lang="en-US" altLang="ko-KR" dirty="0"/>
              <a:t>10,000</a:t>
            </a:r>
            <a:r>
              <a:rPr lang="ko-KR" altLang="en-US" dirty="0"/>
              <a:t>원을 </a:t>
            </a:r>
            <a:r>
              <a:rPr lang="ko-KR" altLang="en-US" dirty="0" err="1"/>
              <a:t>줫는데</a:t>
            </a:r>
            <a:r>
              <a:rPr lang="ko-KR" altLang="en-US" dirty="0"/>
              <a:t> </a:t>
            </a:r>
            <a:r>
              <a:rPr lang="en-US" altLang="ko-KR" dirty="0"/>
              <a:t>10,001</a:t>
            </a:r>
            <a:r>
              <a:rPr lang="ko-KR" altLang="en-US" dirty="0"/>
              <a:t>을 </a:t>
            </a:r>
            <a:r>
              <a:rPr lang="ko-KR" altLang="en-US" dirty="0" err="1"/>
              <a:t>줫다로만고쳐도</a:t>
            </a:r>
            <a:r>
              <a:rPr lang="ko-KR" altLang="en-US" dirty="0"/>
              <a:t> 완전히 예측 불가능하게 </a:t>
            </a:r>
            <a:r>
              <a:rPr lang="ko-KR" altLang="en-US" dirty="0" err="1"/>
              <a:t>달라지는게</a:t>
            </a:r>
            <a:r>
              <a:rPr lang="ko-KR" altLang="en-US" dirty="0"/>
              <a:t> 여기서는 </a:t>
            </a:r>
            <a:r>
              <a:rPr lang="en-US" altLang="ko-KR" dirty="0"/>
              <a:t>hash</a:t>
            </a:r>
            <a:r>
              <a:rPr lang="ko-KR" altLang="en-US" dirty="0"/>
              <a:t>란 개념이 </a:t>
            </a:r>
            <a:r>
              <a:rPr lang="ko-KR" altLang="en-US" dirty="0" err="1"/>
              <a:t>쓰엿는데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그건 </a:t>
            </a:r>
            <a:r>
              <a:rPr lang="ko-KR" altLang="en-US" dirty="0" err="1"/>
              <a:t>좀있다가</a:t>
            </a:r>
            <a:r>
              <a:rPr lang="ko-KR" altLang="en-US" dirty="0"/>
              <a:t> 설명 드릴거구요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여튼</a:t>
            </a:r>
            <a:r>
              <a:rPr lang="ko-KR" altLang="en-US" dirty="0"/>
              <a:t> 모든 거래 내역들을 특정 공식으로 계산하여 이문제를 풀어야 새 블록을 연결해서 내놓을 수 있는 겁니다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블록 중간에 거래 하나만 살짝 조작해도 그 이후의 블록들의 문제를 전부 다시 다 풀어야 연결 할 수 </a:t>
            </a:r>
            <a:r>
              <a:rPr lang="ko-KR" altLang="en-US" dirty="0" err="1"/>
              <a:t>있는겁니다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중요한건</a:t>
            </a:r>
            <a:r>
              <a:rPr lang="ko-KR" altLang="en-US" dirty="0"/>
              <a:t> 이문제가 엄청 어렵고 시간이 많이 걸립니다 전세계 모든 채굴기들이 서로 경쟁하고 협력도 하면서 </a:t>
            </a:r>
            <a:r>
              <a:rPr lang="en-US" altLang="ko-KR" dirty="0"/>
              <a:t>10</a:t>
            </a:r>
            <a:r>
              <a:rPr lang="ko-KR" altLang="en-US" dirty="0" err="1"/>
              <a:t>분동안</a:t>
            </a:r>
            <a:r>
              <a:rPr lang="ko-KR" altLang="en-US" dirty="0"/>
              <a:t> 낑낑 풀어야 풀릴 정도로 매번 난이도가 조절이 되고 있고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 </a:t>
            </a:r>
            <a:r>
              <a:rPr lang="ko-KR" altLang="en-US" dirty="0" err="1"/>
              <a:t>이순간에도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분마다 블록 하나씩 생성되고 있는데 지구 곳곳의 채굴용 컴퓨터들이 다음 블록의 문제 정답을 찾기 위해 채굴을 하고 있기때문에 가장 먼저 정답을 맞춰서 다음 블록을 성사시키는 컴퓨터에게는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일정량의 보상이 주어집니다</a:t>
            </a:r>
            <a:r>
              <a:rPr lang="en-US" altLang="ko-KR" dirty="0"/>
              <a:t>. </a:t>
            </a:r>
            <a:r>
              <a:rPr lang="ko-KR" altLang="en-US" dirty="0"/>
              <a:t>그게 바로 코인을 지급하는 것이고 그래서 채굴을 한다고 표현을 하는 것입니다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왜 이렇게 </a:t>
            </a:r>
            <a:r>
              <a:rPr lang="ko-KR" altLang="en-US" dirty="0" err="1"/>
              <a:t>돌아가느냐면</a:t>
            </a:r>
            <a:r>
              <a:rPr lang="ko-KR" altLang="en-US" dirty="0"/>
              <a:t> 해커가 돈을 </a:t>
            </a:r>
            <a:r>
              <a:rPr lang="ko-KR" altLang="en-US" dirty="0" err="1"/>
              <a:t>훔칠려고</a:t>
            </a:r>
            <a:r>
              <a:rPr lang="ko-KR" altLang="en-US" dirty="0"/>
              <a:t> 하는데 여기서 해킹을 해서 장부를 조작하고 돈을 </a:t>
            </a:r>
            <a:r>
              <a:rPr lang="ko-KR" altLang="en-US" dirty="0" err="1"/>
              <a:t>탍취할려면</a:t>
            </a:r>
            <a:r>
              <a:rPr lang="ko-KR" altLang="en-US" dirty="0"/>
              <a:t> 이전 장부를 조작하고 세상에서 가장 긴 체인을 만들어서 채택도 </a:t>
            </a:r>
            <a:r>
              <a:rPr lang="ko-KR" altLang="en-US" dirty="0" err="1"/>
              <a:t>시켜야되고</a:t>
            </a:r>
            <a:r>
              <a:rPr lang="ko-KR" altLang="en-US" dirty="0"/>
              <a:t> 혼자로서는 엄청나게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오래 걸리는 일이고 지금 </a:t>
            </a:r>
            <a:r>
              <a:rPr lang="ko-KR" altLang="en-US" dirty="0" err="1"/>
              <a:t>이순간에도</a:t>
            </a:r>
            <a:r>
              <a:rPr lang="ko-KR" altLang="en-US" dirty="0"/>
              <a:t> 보상에 집중하고 잇는 전세계 컴퓨터들을 다 이겨내고 제일 긴 블록을 </a:t>
            </a:r>
            <a:r>
              <a:rPr lang="ko-KR" altLang="en-US" dirty="0" err="1"/>
              <a:t>만들어내야지만</a:t>
            </a:r>
            <a:r>
              <a:rPr lang="ko-KR" altLang="en-US" dirty="0"/>
              <a:t> 조작을 할 수 있는 것입니다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보상을 목적으로 채굴에 참여하는 자발적 참여자들에 의해 자동으로 보안까지 이루어지는 대단한 시스템입니다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또한 어떤 분들은 전세계 사람들이 모든 장부를 </a:t>
            </a:r>
            <a:r>
              <a:rPr lang="ko-KR" altLang="en-US" dirty="0" err="1"/>
              <a:t>공유하는건데</a:t>
            </a:r>
            <a:r>
              <a:rPr lang="ko-KR" altLang="en-US" dirty="0"/>
              <a:t> 만약에 채굴기가 </a:t>
            </a:r>
            <a:r>
              <a:rPr lang="ko-KR" altLang="en-US" dirty="0" err="1"/>
              <a:t>다꺼지면</a:t>
            </a:r>
            <a:r>
              <a:rPr lang="ko-KR" altLang="en-US" dirty="0"/>
              <a:t> </a:t>
            </a:r>
            <a:r>
              <a:rPr lang="ko-KR" altLang="en-US" dirty="0" err="1"/>
              <a:t>어떻하냐고</a:t>
            </a:r>
            <a:r>
              <a:rPr lang="ko-KR" altLang="en-US" dirty="0"/>
              <a:t> 하는데 실제로 보상이 주어지고 </a:t>
            </a:r>
            <a:r>
              <a:rPr lang="ko-KR" altLang="en-US" dirty="0" err="1"/>
              <a:t>잇는동안에는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채굴이 멈출 일이 전혀 없고 전세계적으로 동시에 모든 채굴기가 </a:t>
            </a:r>
            <a:r>
              <a:rPr lang="en-US" altLang="ko-KR" dirty="0"/>
              <a:t>off</a:t>
            </a:r>
            <a:r>
              <a:rPr lang="ko-KR" altLang="en-US" dirty="0" err="1"/>
              <a:t>되어야되기때문에</a:t>
            </a:r>
            <a:r>
              <a:rPr lang="ko-KR" altLang="en-US" dirty="0"/>
              <a:t> </a:t>
            </a:r>
            <a:r>
              <a:rPr lang="ko-KR" altLang="en-US" dirty="0" err="1"/>
              <a:t>지금당장에서는</a:t>
            </a:r>
            <a:r>
              <a:rPr lang="ko-KR" altLang="en-US" dirty="0"/>
              <a:t> 전혀 현실 불가능한 애기라고 </a:t>
            </a:r>
            <a:r>
              <a:rPr lang="ko-KR" altLang="en-US" dirty="0" err="1"/>
              <a:t>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49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19C39-3AC9-4E92-A9D8-D0A2385A8883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51D5-EC38-44A3-A3C9-7CAB473C1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86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19C39-3AC9-4E92-A9D8-D0A2385A8883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51D5-EC38-44A3-A3C9-7CAB473C1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19C39-3AC9-4E92-A9D8-D0A2385A8883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51D5-EC38-44A3-A3C9-7CAB473C1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757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83266" y="153289"/>
            <a:ext cx="3724096" cy="470317"/>
          </a:xfrm>
          <a:noFill/>
        </p:spPr>
        <p:txBody>
          <a:bodyPr wrap="none" bIns="36000" rtlCol="0">
            <a:spAutoFit/>
          </a:bodyPr>
          <a:lstStyle>
            <a:lvl1pPr>
              <a:defRPr lang="ko-KR" altLang="en-US" sz="280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날짜 개체 틀 11"/>
          <p:cNvSpPr>
            <a:spLocks noGrp="1"/>
          </p:cNvSpPr>
          <p:nvPr>
            <p:ph type="dt" sz="half" idx="10"/>
          </p:nvPr>
        </p:nvSpPr>
        <p:spPr>
          <a:xfrm>
            <a:off x="0" y="6637870"/>
            <a:ext cx="2743200" cy="220133"/>
          </a:xfrm>
        </p:spPr>
        <p:txBody>
          <a:bodyPr/>
          <a:lstStyle>
            <a:lvl1pPr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9380995-A3F2-4EFB-92D3-DA3C67A98103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8" name="바닥글 개체 틀 12"/>
          <p:cNvSpPr>
            <a:spLocks noGrp="1"/>
          </p:cNvSpPr>
          <p:nvPr>
            <p:ph type="ftr" sz="quarter" idx="11"/>
          </p:nvPr>
        </p:nvSpPr>
        <p:spPr>
          <a:xfrm>
            <a:off x="8077200" y="6637870"/>
            <a:ext cx="4114800" cy="220133"/>
          </a:xfr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/>
              <a:t>IT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9" name="슬라이드 번호 개체 틀 13"/>
          <p:cNvSpPr>
            <a:spLocks noGrp="1"/>
          </p:cNvSpPr>
          <p:nvPr>
            <p:ph type="sldNum" sz="quarter" idx="12"/>
          </p:nvPr>
        </p:nvSpPr>
        <p:spPr>
          <a:xfrm>
            <a:off x="4724400" y="6637870"/>
            <a:ext cx="2743200" cy="220133"/>
          </a:xfrm>
        </p:spPr>
        <p:txBody>
          <a:bodyPr/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DCA4EAD-7BCF-4298-9B74-0B13C97F3416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0" y="637999"/>
            <a:ext cx="12192000" cy="55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653921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66701"/>
            <a:ext cx="12192000" cy="6324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3319604" y="2548215"/>
            <a:ext cx="5552792" cy="1307182"/>
            <a:chOff x="1758679" y="2207101"/>
            <a:chExt cx="6338136" cy="1989413"/>
          </a:xfrm>
        </p:grpSpPr>
        <p:sp>
          <p:nvSpPr>
            <p:cNvPr id="10" name="직사각형 9"/>
            <p:cNvSpPr/>
            <p:nvPr/>
          </p:nvSpPr>
          <p:spPr>
            <a:xfrm>
              <a:off x="1758679" y="2207101"/>
              <a:ext cx="6338136" cy="117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758679" y="4078886"/>
              <a:ext cx="6338136" cy="117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838200" y="2961742"/>
            <a:ext cx="10515600" cy="480131"/>
          </a:xfrm>
          <a:noFill/>
        </p:spPr>
        <p:txBody>
          <a:bodyPr wrap="square" rtlCol="0" anchor="ctr">
            <a:spAutoFit/>
          </a:bodyPr>
          <a:lstStyle>
            <a:lvl1pPr algn="ctr">
              <a:defRPr lang="ko-KR" altLang="en-US" sz="28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</a:lstStyle>
          <a:p>
            <a:pPr marL="0" lvl="0" algn="ctr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19872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66701"/>
            <a:ext cx="12192000" cy="6324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11" name="직사각형 10"/>
          <p:cNvSpPr/>
          <p:nvPr/>
        </p:nvSpPr>
        <p:spPr>
          <a:xfrm>
            <a:off x="3319604" y="3778116"/>
            <a:ext cx="5552792" cy="77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838200" y="2961742"/>
            <a:ext cx="10515600" cy="480131"/>
          </a:xfrm>
          <a:noFill/>
        </p:spPr>
        <p:txBody>
          <a:bodyPr wrap="square" rtlCol="0" anchor="ctr">
            <a:spAutoFit/>
          </a:bodyPr>
          <a:lstStyle>
            <a:lvl1pPr algn="ctr">
              <a:defRPr lang="ko-KR" altLang="en-US" sz="28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</a:lstStyle>
          <a:p>
            <a:pPr marL="0" lvl="0" algn="ctr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31780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83266" y="153289"/>
            <a:ext cx="3724096" cy="470317"/>
          </a:xfrm>
          <a:noFill/>
        </p:spPr>
        <p:txBody>
          <a:bodyPr wrap="none" bIns="36000" rtlCol="0">
            <a:spAutoFit/>
          </a:bodyPr>
          <a:lstStyle>
            <a:lvl1pPr>
              <a:defRPr lang="ko-KR" altLang="en-US" sz="280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날짜 개체 틀 11"/>
          <p:cNvSpPr>
            <a:spLocks noGrp="1"/>
          </p:cNvSpPr>
          <p:nvPr>
            <p:ph type="dt" sz="half" idx="10"/>
          </p:nvPr>
        </p:nvSpPr>
        <p:spPr>
          <a:xfrm>
            <a:off x="0" y="6637870"/>
            <a:ext cx="2743200" cy="220133"/>
          </a:xfrm>
        </p:spPr>
        <p:txBody>
          <a:bodyPr/>
          <a:lstStyle>
            <a:lvl1pPr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9380995-A3F2-4EFB-92D3-DA3C67A98103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8" name="바닥글 개체 틀 12"/>
          <p:cNvSpPr>
            <a:spLocks noGrp="1"/>
          </p:cNvSpPr>
          <p:nvPr>
            <p:ph type="ftr" sz="quarter" idx="11"/>
          </p:nvPr>
        </p:nvSpPr>
        <p:spPr>
          <a:xfrm>
            <a:off x="8077200" y="6637870"/>
            <a:ext cx="4114800" cy="220133"/>
          </a:xfr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/>
              <a:t>IT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9" name="슬라이드 번호 개체 틀 13"/>
          <p:cNvSpPr>
            <a:spLocks noGrp="1"/>
          </p:cNvSpPr>
          <p:nvPr>
            <p:ph type="sldNum" sz="quarter" idx="12"/>
          </p:nvPr>
        </p:nvSpPr>
        <p:spPr>
          <a:xfrm>
            <a:off x="4724400" y="6637870"/>
            <a:ext cx="2743200" cy="220133"/>
          </a:xfrm>
        </p:spPr>
        <p:txBody>
          <a:bodyPr/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DCA4EAD-7BCF-4298-9B74-0B13C97F3416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0" y="637999"/>
            <a:ext cx="12192000" cy="55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06590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19C39-3AC9-4E92-A9D8-D0A2385A8883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51D5-EC38-44A3-A3C9-7CAB473C1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070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19C39-3AC9-4E92-A9D8-D0A2385A8883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51D5-EC38-44A3-A3C9-7CAB473C1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049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19C39-3AC9-4E92-A9D8-D0A2385A8883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51D5-EC38-44A3-A3C9-7CAB473C1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35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19C39-3AC9-4E92-A9D8-D0A2385A8883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51D5-EC38-44A3-A3C9-7CAB473C1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608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19C39-3AC9-4E92-A9D8-D0A2385A8883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51D5-EC38-44A3-A3C9-7CAB473C1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988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19C39-3AC9-4E92-A9D8-D0A2385A8883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51D5-EC38-44A3-A3C9-7CAB473C1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865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19C39-3AC9-4E92-A9D8-D0A2385A8883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51D5-EC38-44A3-A3C9-7CAB473C1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433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19C39-3AC9-4E92-A9D8-D0A2385A8883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51D5-EC38-44A3-A3C9-7CAB473C1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125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19C39-3AC9-4E92-A9D8-D0A2385A8883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E51D5-EC38-44A3-A3C9-7CAB473C1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9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2" r:id="rId15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6.jpeg"/><Relationship Id="rId10" Type="http://schemas.openxmlformats.org/officeDocument/2006/relationships/image" Target="../media/image22.svg"/><Relationship Id="rId4" Type="http://schemas.openxmlformats.org/officeDocument/2006/relationships/image" Target="../media/image13.svg"/><Relationship Id="rId9" Type="http://schemas.openxmlformats.org/officeDocument/2006/relationships/image" Target="../media/image21.png"/><Relationship Id="rId1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jpe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1.png"/><Relationship Id="rId5" Type="http://schemas.openxmlformats.org/officeDocument/2006/relationships/image" Target="../media/image69.jpe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jpe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152651" y="2975590"/>
            <a:ext cx="7886700" cy="452432"/>
          </a:xfrm>
        </p:spPr>
        <p:txBody>
          <a:bodyPr/>
          <a:lstStyle/>
          <a:p>
            <a:r>
              <a:rPr lang="ko-KR" altLang="en-US" sz="2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비트코인의 원리 </a:t>
            </a:r>
            <a:r>
              <a:rPr lang="ko-KR" altLang="en-US" sz="2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사용법</a:t>
            </a:r>
            <a:endParaRPr lang="en-US" altLang="ko-KR" sz="2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4607" y="4930820"/>
            <a:ext cx="284278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2021. 07</a:t>
            </a:r>
          </a:p>
          <a:p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IT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미래전략부문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764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10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5259" y="5647186"/>
            <a:ext cx="10501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대부분의 주요 코인들의 채굴 방식은 </a:t>
            </a:r>
            <a:r>
              <a:rPr lang="en-US" altLang="ko-KR" sz="16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POW </a:t>
            </a:r>
            <a:r>
              <a:rPr lang="ko-KR" altLang="en-US" sz="16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방식으로 컴퓨팅 파워를 요구</a:t>
            </a:r>
            <a:endParaRPr lang="en-US" altLang="ko-KR" sz="16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815" y="2010849"/>
            <a:ext cx="5900453" cy="32397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984" y="4425585"/>
            <a:ext cx="3566456" cy="1138939"/>
          </a:xfrm>
          <a:prstGeom prst="rect">
            <a:avLst/>
          </a:prstGeom>
        </p:spPr>
      </p:pic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710" y="153286"/>
            <a:ext cx="3640740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 채굴 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4833" y="913328"/>
            <a:ext cx="367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나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POW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채굴 방식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887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11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710" y="153286"/>
            <a:ext cx="3640740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 채굴 과정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D027DD82-19B2-4813-95DE-11FEF5B3C056}"/>
              </a:ext>
            </a:extLst>
          </p:cNvPr>
          <p:cNvGrpSpPr/>
          <p:nvPr/>
        </p:nvGrpSpPr>
        <p:grpSpPr>
          <a:xfrm>
            <a:off x="1201971" y="2252374"/>
            <a:ext cx="2720008" cy="3187703"/>
            <a:chOff x="1551229" y="2067326"/>
            <a:chExt cx="2720008" cy="318770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9D15A87-6D56-4C8E-A495-A50A7F477ABC}"/>
                </a:ext>
              </a:extLst>
            </p:cNvPr>
            <p:cNvGrpSpPr/>
            <p:nvPr/>
          </p:nvGrpSpPr>
          <p:grpSpPr>
            <a:xfrm>
              <a:off x="1551229" y="2074951"/>
              <a:ext cx="2720008" cy="3180078"/>
              <a:chOff x="690508" y="1835357"/>
              <a:chExt cx="2720008" cy="3180078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E3C74970-C9C1-4A03-A3A5-4B71ECBE99BD}"/>
                  </a:ext>
                </a:extLst>
              </p:cNvPr>
              <p:cNvGrpSpPr/>
              <p:nvPr/>
            </p:nvGrpSpPr>
            <p:grpSpPr>
              <a:xfrm>
                <a:off x="1496174" y="1835357"/>
                <a:ext cx="1024551" cy="1078616"/>
                <a:chOff x="1177758" y="1821715"/>
                <a:chExt cx="1024551" cy="1078616"/>
              </a:xfrm>
            </p:grpSpPr>
            <p:pic>
              <p:nvPicPr>
                <p:cNvPr id="71" name="그래픽 70" descr="서적 단색으로 채워진">
                  <a:extLst>
                    <a:ext uri="{FF2B5EF4-FFF2-40B4-BE49-F238E27FC236}">
                      <a16:creationId xmlns:a16="http://schemas.microsoft.com/office/drawing/2014/main" id="{D141BBEA-CBA8-4560-8034-E849D3F122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9809" y="1821715"/>
                  <a:ext cx="780451" cy="772216"/>
                </a:xfrm>
                <a:prstGeom prst="rect">
                  <a:avLst/>
                </a:prstGeom>
              </p:spPr>
            </p:pic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9A83C219-9DA1-461A-B67B-4E6DA3C777E3}"/>
                    </a:ext>
                  </a:extLst>
                </p:cNvPr>
                <p:cNvSpPr txBox="1"/>
                <p:nvPr/>
              </p:nvSpPr>
              <p:spPr>
                <a:xfrm>
                  <a:off x="1177758" y="2592554"/>
                  <a:ext cx="10245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b="1" dirty="0">
                      <a:solidFill>
                        <a:srgbClr val="727272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장부</a:t>
                  </a:r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BB4EBEEE-CC5F-42AB-911C-3C368D9A9910}"/>
                  </a:ext>
                </a:extLst>
              </p:cNvPr>
              <p:cNvGrpSpPr/>
              <p:nvPr/>
            </p:nvGrpSpPr>
            <p:grpSpPr>
              <a:xfrm>
                <a:off x="690508" y="3872914"/>
                <a:ext cx="2720008" cy="1142521"/>
                <a:chOff x="1888205" y="5085388"/>
                <a:chExt cx="3300124" cy="1492663"/>
              </a:xfrm>
            </p:grpSpPr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454A2D85-BC8C-4E92-82FC-DCFD9B951B53}"/>
                    </a:ext>
                  </a:extLst>
                </p:cNvPr>
                <p:cNvGrpSpPr/>
                <p:nvPr/>
              </p:nvGrpSpPr>
              <p:grpSpPr>
                <a:xfrm>
                  <a:off x="1921209" y="5085388"/>
                  <a:ext cx="3267120" cy="696324"/>
                  <a:chOff x="1657965" y="4432663"/>
                  <a:chExt cx="3674521" cy="888274"/>
                </a:xfrm>
              </p:grpSpPr>
              <p:sp>
                <p:nvSpPr>
                  <p:cNvPr id="92" name="정육면체 91">
                    <a:extLst>
                      <a:ext uri="{FF2B5EF4-FFF2-40B4-BE49-F238E27FC236}">
                        <a16:creationId xmlns:a16="http://schemas.microsoft.com/office/drawing/2014/main" id="{E42EC086-83CD-4FD3-A0FB-BEB9D43D2C2D}"/>
                      </a:ext>
                    </a:extLst>
                  </p:cNvPr>
                  <p:cNvSpPr/>
                  <p:nvPr/>
                </p:nvSpPr>
                <p:spPr>
                  <a:xfrm>
                    <a:off x="1657965" y="4432663"/>
                    <a:ext cx="888274" cy="888274"/>
                  </a:xfrm>
                  <a:prstGeom prst="cub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3" name="정육면체 92">
                    <a:extLst>
                      <a:ext uri="{FF2B5EF4-FFF2-40B4-BE49-F238E27FC236}">
                        <a16:creationId xmlns:a16="http://schemas.microsoft.com/office/drawing/2014/main" id="{E46A3AA4-E09B-4BA2-B557-B63E4FDD767C}"/>
                      </a:ext>
                    </a:extLst>
                  </p:cNvPr>
                  <p:cNvSpPr/>
                  <p:nvPr/>
                </p:nvSpPr>
                <p:spPr>
                  <a:xfrm>
                    <a:off x="3013970" y="4432663"/>
                    <a:ext cx="888274" cy="888274"/>
                  </a:xfrm>
                  <a:prstGeom prst="cub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정육면체 93">
                    <a:extLst>
                      <a:ext uri="{FF2B5EF4-FFF2-40B4-BE49-F238E27FC236}">
                        <a16:creationId xmlns:a16="http://schemas.microsoft.com/office/drawing/2014/main" id="{DBF700C9-245D-4F83-AB0B-70DB4D85E4EB}"/>
                      </a:ext>
                    </a:extLst>
                  </p:cNvPr>
                  <p:cNvSpPr/>
                  <p:nvPr/>
                </p:nvSpPr>
                <p:spPr>
                  <a:xfrm>
                    <a:off x="4444212" y="4432663"/>
                    <a:ext cx="888274" cy="888274"/>
                  </a:xfrm>
                  <a:prstGeom prst="cub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5" name="타원 94">
                    <a:extLst>
                      <a:ext uri="{FF2B5EF4-FFF2-40B4-BE49-F238E27FC236}">
                        <a16:creationId xmlns:a16="http://schemas.microsoft.com/office/drawing/2014/main" id="{66BF94C4-91C2-4DF9-B9F5-5B23C8A350D5}"/>
                      </a:ext>
                    </a:extLst>
                  </p:cNvPr>
                  <p:cNvSpPr/>
                  <p:nvPr/>
                </p:nvSpPr>
                <p:spPr>
                  <a:xfrm>
                    <a:off x="2371356" y="4769317"/>
                    <a:ext cx="319006" cy="250009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6" name="타원 95">
                    <a:extLst>
                      <a:ext uri="{FF2B5EF4-FFF2-40B4-BE49-F238E27FC236}">
                        <a16:creationId xmlns:a16="http://schemas.microsoft.com/office/drawing/2014/main" id="{E2C631FB-4623-479C-945A-71538AFA696E}"/>
                      </a:ext>
                    </a:extLst>
                  </p:cNvPr>
                  <p:cNvSpPr/>
                  <p:nvPr/>
                </p:nvSpPr>
                <p:spPr>
                  <a:xfrm>
                    <a:off x="2582005" y="4780344"/>
                    <a:ext cx="319006" cy="250009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7" name="타원 96">
                    <a:extLst>
                      <a:ext uri="{FF2B5EF4-FFF2-40B4-BE49-F238E27FC236}">
                        <a16:creationId xmlns:a16="http://schemas.microsoft.com/office/drawing/2014/main" id="{67E0283B-F304-4442-B074-90FECAB17E79}"/>
                      </a:ext>
                    </a:extLst>
                  </p:cNvPr>
                  <p:cNvSpPr/>
                  <p:nvPr/>
                </p:nvSpPr>
                <p:spPr>
                  <a:xfrm>
                    <a:off x="2787406" y="4780343"/>
                    <a:ext cx="319006" cy="250009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8" name="타원 97">
                    <a:extLst>
                      <a:ext uri="{FF2B5EF4-FFF2-40B4-BE49-F238E27FC236}">
                        <a16:creationId xmlns:a16="http://schemas.microsoft.com/office/drawing/2014/main" id="{1617B831-021C-472E-BEA3-9AFD740CA005}"/>
                      </a:ext>
                    </a:extLst>
                  </p:cNvPr>
                  <p:cNvSpPr/>
                  <p:nvPr/>
                </p:nvSpPr>
                <p:spPr>
                  <a:xfrm>
                    <a:off x="3800119" y="4780342"/>
                    <a:ext cx="319006" cy="250009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9" name="타원 98">
                    <a:extLst>
                      <a:ext uri="{FF2B5EF4-FFF2-40B4-BE49-F238E27FC236}">
                        <a16:creationId xmlns:a16="http://schemas.microsoft.com/office/drawing/2014/main" id="{3089A9FC-EE17-407F-9572-3BE1BF50A6DB}"/>
                      </a:ext>
                    </a:extLst>
                  </p:cNvPr>
                  <p:cNvSpPr/>
                  <p:nvPr/>
                </p:nvSpPr>
                <p:spPr>
                  <a:xfrm>
                    <a:off x="4003585" y="4780342"/>
                    <a:ext cx="319006" cy="250009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1" name="타원 100">
                    <a:extLst>
                      <a:ext uri="{FF2B5EF4-FFF2-40B4-BE49-F238E27FC236}">
                        <a16:creationId xmlns:a16="http://schemas.microsoft.com/office/drawing/2014/main" id="{470F2C70-489E-4944-974D-1DC16070B626}"/>
                      </a:ext>
                    </a:extLst>
                  </p:cNvPr>
                  <p:cNvSpPr/>
                  <p:nvPr/>
                </p:nvSpPr>
                <p:spPr>
                  <a:xfrm>
                    <a:off x="4227331" y="4780341"/>
                    <a:ext cx="319006" cy="250009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02724B86-464C-4F8D-ABC5-75D691BDB0EA}"/>
                    </a:ext>
                  </a:extLst>
                </p:cNvPr>
                <p:cNvGrpSpPr/>
                <p:nvPr/>
              </p:nvGrpSpPr>
              <p:grpSpPr>
                <a:xfrm>
                  <a:off x="1888205" y="5881727"/>
                  <a:ext cx="3267120" cy="696324"/>
                  <a:chOff x="1657965" y="4432663"/>
                  <a:chExt cx="3674521" cy="888274"/>
                </a:xfrm>
              </p:grpSpPr>
              <p:sp>
                <p:nvSpPr>
                  <p:cNvPr id="83" name="정육면체 82">
                    <a:extLst>
                      <a:ext uri="{FF2B5EF4-FFF2-40B4-BE49-F238E27FC236}">
                        <a16:creationId xmlns:a16="http://schemas.microsoft.com/office/drawing/2014/main" id="{D9B883A1-DBCB-4DA8-9B64-FDA175001FFF}"/>
                      </a:ext>
                    </a:extLst>
                  </p:cNvPr>
                  <p:cNvSpPr/>
                  <p:nvPr/>
                </p:nvSpPr>
                <p:spPr>
                  <a:xfrm>
                    <a:off x="1657965" y="4432663"/>
                    <a:ext cx="888274" cy="888274"/>
                  </a:xfrm>
                  <a:prstGeom prst="cub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" name="정육면체 83">
                    <a:extLst>
                      <a:ext uri="{FF2B5EF4-FFF2-40B4-BE49-F238E27FC236}">
                        <a16:creationId xmlns:a16="http://schemas.microsoft.com/office/drawing/2014/main" id="{B44B0870-ACB4-4B1F-9DB7-D530A384EE76}"/>
                      </a:ext>
                    </a:extLst>
                  </p:cNvPr>
                  <p:cNvSpPr/>
                  <p:nvPr/>
                </p:nvSpPr>
                <p:spPr>
                  <a:xfrm>
                    <a:off x="3013970" y="4432663"/>
                    <a:ext cx="888274" cy="888274"/>
                  </a:xfrm>
                  <a:prstGeom prst="cub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" name="정육면체 84">
                    <a:extLst>
                      <a:ext uri="{FF2B5EF4-FFF2-40B4-BE49-F238E27FC236}">
                        <a16:creationId xmlns:a16="http://schemas.microsoft.com/office/drawing/2014/main" id="{CF912415-EE0D-4E32-BB67-683A89F5F20F}"/>
                      </a:ext>
                    </a:extLst>
                  </p:cNvPr>
                  <p:cNvSpPr/>
                  <p:nvPr/>
                </p:nvSpPr>
                <p:spPr>
                  <a:xfrm>
                    <a:off x="4444212" y="4432663"/>
                    <a:ext cx="888274" cy="888274"/>
                  </a:xfrm>
                  <a:prstGeom prst="cub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" name="타원 85">
                    <a:extLst>
                      <a:ext uri="{FF2B5EF4-FFF2-40B4-BE49-F238E27FC236}">
                        <a16:creationId xmlns:a16="http://schemas.microsoft.com/office/drawing/2014/main" id="{C07C6E69-FD3B-4E67-A5D1-1A7B1126DCDD}"/>
                      </a:ext>
                    </a:extLst>
                  </p:cNvPr>
                  <p:cNvSpPr/>
                  <p:nvPr/>
                </p:nvSpPr>
                <p:spPr>
                  <a:xfrm>
                    <a:off x="2371356" y="4769317"/>
                    <a:ext cx="319006" cy="250009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" name="타원 86">
                    <a:extLst>
                      <a:ext uri="{FF2B5EF4-FFF2-40B4-BE49-F238E27FC236}">
                        <a16:creationId xmlns:a16="http://schemas.microsoft.com/office/drawing/2014/main" id="{8EFA7C94-15B6-478C-A0FC-00AEC697B46F}"/>
                      </a:ext>
                    </a:extLst>
                  </p:cNvPr>
                  <p:cNvSpPr/>
                  <p:nvPr/>
                </p:nvSpPr>
                <p:spPr>
                  <a:xfrm>
                    <a:off x="2582005" y="4780344"/>
                    <a:ext cx="319006" cy="250009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타원 87">
                    <a:extLst>
                      <a:ext uri="{FF2B5EF4-FFF2-40B4-BE49-F238E27FC236}">
                        <a16:creationId xmlns:a16="http://schemas.microsoft.com/office/drawing/2014/main" id="{A57D7187-E9B0-49F1-8456-295E53995F0D}"/>
                      </a:ext>
                    </a:extLst>
                  </p:cNvPr>
                  <p:cNvSpPr/>
                  <p:nvPr/>
                </p:nvSpPr>
                <p:spPr>
                  <a:xfrm>
                    <a:off x="2787406" y="4780343"/>
                    <a:ext cx="319006" cy="250009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9" name="타원 88">
                    <a:extLst>
                      <a:ext uri="{FF2B5EF4-FFF2-40B4-BE49-F238E27FC236}">
                        <a16:creationId xmlns:a16="http://schemas.microsoft.com/office/drawing/2014/main" id="{C188813F-96A7-498B-99F7-0BAB107FE950}"/>
                      </a:ext>
                    </a:extLst>
                  </p:cNvPr>
                  <p:cNvSpPr/>
                  <p:nvPr/>
                </p:nvSpPr>
                <p:spPr>
                  <a:xfrm>
                    <a:off x="3800119" y="4780342"/>
                    <a:ext cx="319006" cy="250009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FAB2A82E-3A35-48B1-8A03-7A937BE8E63D}"/>
                      </a:ext>
                    </a:extLst>
                  </p:cNvPr>
                  <p:cNvSpPr/>
                  <p:nvPr/>
                </p:nvSpPr>
                <p:spPr>
                  <a:xfrm>
                    <a:off x="4003585" y="4780342"/>
                    <a:ext cx="319006" cy="250009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타원 90">
                    <a:extLst>
                      <a:ext uri="{FF2B5EF4-FFF2-40B4-BE49-F238E27FC236}">
                        <a16:creationId xmlns:a16="http://schemas.microsoft.com/office/drawing/2014/main" id="{976A6598-6AFB-4B8B-8A5A-B9A4436955A4}"/>
                      </a:ext>
                    </a:extLst>
                  </p:cNvPr>
                  <p:cNvSpPr/>
                  <p:nvPr/>
                </p:nvSpPr>
                <p:spPr>
                  <a:xfrm>
                    <a:off x="4227331" y="4780341"/>
                    <a:ext cx="319006" cy="250009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0" name="화살표: 오른쪽 9">
                <a:extLst>
                  <a:ext uri="{FF2B5EF4-FFF2-40B4-BE49-F238E27FC236}">
                    <a16:creationId xmlns:a16="http://schemas.microsoft.com/office/drawing/2014/main" id="{08DAB5D7-C0C8-4F69-9E6A-A917F852B567}"/>
                  </a:ext>
                </a:extLst>
              </p:cNvPr>
              <p:cNvSpPr/>
              <p:nvPr/>
            </p:nvSpPr>
            <p:spPr>
              <a:xfrm rot="5400000">
                <a:off x="1690014" y="3128789"/>
                <a:ext cx="577337" cy="34057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25" name="그래픽 124" descr="서적 단색으로 채워진">
              <a:extLst>
                <a:ext uri="{FF2B5EF4-FFF2-40B4-BE49-F238E27FC236}">
                  <a16:creationId xmlns:a16="http://schemas.microsoft.com/office/drawing/2014/main" id="{BC0EAF7A-A353-449B-9E6A-D9B7E20DD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37957" y="2068329"/>
              <a:ext cx="780451" cy="772216"/>
            </a:xfrm>
            <a:prstGeom prst="rect">
              <a:avLst/>
            </a:prstGeom>
          </p:spPr>
        </p:pic>
        <p:pic>
          <p:nvPicPr>
            <p:cNvPr id="126" name="그래픽 125" descr="서적 단색으로 채워진">
              <a:extLst>
                <a:ext uri="{FF2B5EF4-FFF2-40B4-BE49-F238E27FC236}">
                  <a16:creationId xmlns:a16="http://schemas.microsoft.com/office/drawing/2014/main" id="{B3DD1684-8BFB-47C8-87DC-A93132F1D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19935" y="2067326"/>
              <a:ext cx="780451" cy="772216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5545527" y="1805786"/>
            <a:ext cx="5539715" cy="3634290"/>
            <a:chOff x="6174557" y="1809524"/>
            <a:chExt cx="5539714" cy="3634290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39D1D650-6F67-4053-8BA1-741D5C9DEBE2}"/>
                </a:ext>
              </a:extLst>
            </p:cNvPr>
            <p:cNvGrpSpPr/>
            <p:nvPr/>
          </p:nvGrpSpPr>
          <p:grpSpPr>
            <a:xfrm>
              <a:off x="6174557" y="1809524"/>
              <a:ext cx="5539714" cy="3384645"/>
              <a:chOff x="5493234" y="1516947"/>
              <a:chExt cx="6654670" cy="3924109"/>
            </a:xfrm>
          </p:grpSpPr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7D4A9A2C-A269-4230-9777-2484D9BCA8AC}"/>
                  </a:ext>
                </a:extLst>
              </p:cNvPr>
              <p:cNvGrpSpPr/>
              <p:nvPr/>
            </p:nvGrpSpPr>
            <p:grpSpPr>
              <a:xfrm>
                <a:off x="5493234" y="1516947"/>
                <a:ext cx="6467377" cy="3707639"/>
                <a:chOff x="5246224" y="1383460"/>
                <a:chExt cx="6467377" cy="3707639"/>
              </a:xfrm>
            </p:grpSpPr>
            <p:pic>
              <p:nvPicPr>
                <p:cNvPr id="131" name="그래픽 130" descr="시계 방향으로 굽은 화살표 단색으로 채워진">
                  <a:extLst>
                    <a:ext uri="{FF2B5EF4-FFF2-40B4-BE49-F238E27FC236}">
                      <a16:creationId xmlns:a16="http://schemas.microsoft.com/office/drawing/2014/main" id="{46813A83-83B3-4CA0-BEFC-ED2017B7B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7406073">
                  <a:off x="7876678" y="1383460"/>
                  <a:ext cx="1890164" cy="1890164"/>
                </a:xfrm>
                <a:prstGeom prst="rect">
                  <a:avLst/>
                </a:prstGeom>
              </p:spPr>
            </p:pic>
            <p:grpSp>
              <p:nvGrpSpPr>
                <p:cNvPr id="139" name="그룹 138">
                  <a:extLst>
                    <a:ext uri="{FF2B5EF4-FFF2-40B4-BE49-F238E27FC236}">
                      <a16:creationId xmlns:a16="http://schemas.microsoft.com/office/drawing/2014/main" id="{D65A9D90-189C-4619-B52F-89909A00CDEE}"/>
                    </a:ext>
                  </a:extLst>
                </p:cNvPr>
                <p:cNvGrpSpPr/>
                <p:nvPr/>
              </p:nvGrpSpPr>
              <p:grpSpPr>
                <a:xfrm>
                  <a:off x="5246224" y="2306683"/>
                  <a:ext cx="6467377" cy="2784416"/>
                  <a:chOff x="5246224" y="2306683"/>
                  <a:chExt cx="6467377" cy="2784416"/>
                </a:xfrm>
              </p:grpSpPr>
              <p:pic>
                <p:nvPicPr>
                  <p:cNvPr id="120" name="그래픽 119" descr="지구본: 아메리카 단색으로 채워진">
                    <a:extLst>
                      <a:ext uri="{FF2B5EF4-FFF2-40B4-BE49-F238E27FC236}">
                        <a16:creationId xmlns:a16="http://schemas.microsoft.com/office/drawing/2014/main" id="{00AD1E69-9F4C-4D3C-A65F-67FA8F5D9E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047387" y="2424885"/>
                    <a:ext cx="2666214" cy="2666214"/>
                  </a:xfrm>
                  <a:prstGeom prst="rect">
                    <a:avLst/>
                  </a:prstGeom>
                </p:spPr>
              </p:pic>
              <p:pic>
                <p:nvPicPr>
                  <p:cNvPr id="124" name="그래픽 123" descr="위성 안테나 단색으로 채워진">
                    <a:extLst>
                      <a:ext uri="{FF2B5EF4-FFF2-40B4-BE49-F238E27FC236}">
                        <a16:creationId xmlns:a16="http://schemas.microsoft.com/office/drawing/2014/main" id="{51AEACD4-D033-4DD3-BD89-6A5D5E6773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76549" y="2599564"/>
                    <a:ext cx="1197334" cy="1197334"/>
                  </a:xfrm>
                  <a:prstGeom prst="rect">
                    <a:avLst/>
                  </a:prstGeom>
                </p:spPr>
              </p:pic>
              <p:pic>
                <p:nvPicPr>
                  <p:cNvPr id="132" name="그래픽 131" descr="시계 방향으로 굽은 화살표 단색으로 채워진">
                    <a:extLst>
                      <a:ext uri="{FF2B5EF4-FFF2-40B4-BE49-F238E27FC236}">
                        <a16:creationId xmlns:a16="http://schemas.microsoft.com/office/drawing/2014/main" id="{8FF8D40E-7832-4CC5-BB95-2593FF5E0E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7406073">
                    <a:off x="7819428" y="2306683"/>
                    <a:ext cx="1399743" cy="1399743"/>
                  </a:xfrm>
                  <a:prstGeom prst="rect">
                    <a:avLst/>
                  </a:prstGeom>
                </p:spPr>
              </p:pic>
              <p:pic>
                <p:nvPicPr>
                  <p:cNvPr id="133" name="그래픽 132" descr="시계 방향으로 굽은 화살표 단색으로 채워진">
                    <a:extLst>
                      <a:ext uri="{FF2B5EF4-FFF2-40B4-BE49-F238E27FC236}">
                        <a16:creationId xmlns:a16="http://schemas.microsoft.com/office/drawing/2014/main" id="{54809DCC-DE15-4AD4-9C06-5E2450D341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 rot="7406073">
                    <a:off x="7554324" y="2890146"/>
                    <a:ext cx="1399743" cy="1399743"/>
                  </a:xfrm>
                  <a:prstGeom prst="rect">
                    <a:avLst/>
                  </a:prstGeom>
                </p:spPr>
              </p:pic>
              <p:grpSp>
                <p:nvGrpSpPr>
                  <p:cNvPr id="138" name="그룹 137">
                    <a:extLst>
                      <a:ext uri="{FF2B5EF4-FFF2-40B4-BE49-F238E27FC236}">
                        <a16:creationId xmlns:a16="http://schemas.microsoft.com/office/drawing/2014/main" id="{1ACF0FDD-FCFD-401E-870C-24C1E37FE670}"/>
                      </a:ext>
                    </a:extLst>
                  </p:cNvPr>
                  <p:cNvGrpSpPr/>
                  <p:nvPr/>
                </p:nvGrpSpPr>
                <p:grpSpPr>
                  <a:xfrm>
                    <a:off x="5246224" y="4019627"/>
                    <a:ext cx="2815022" cy="1023986"/>
                    <a:chOff x="5246224" y="4019627"/>
                    <a:chExt cx="2815022" cy="1023986"/>
                  </a:xfrm>
                </p:grpSpPr>
                <p:pic>
                  <p:nvPicPr>
                    <p:cNvPr id="135" name="그래픽 134" descr="대출 윤곽선">
                      <a:extLst>
                        <a:ext uri="{FF2B5EF4-FFF2-40B4-BE49-F238E27FC236}">
                          <a16:creationId xmlns:a16="http://schemas.microsoft.com/office/drawing/2014/main" id="{564CD306-F5AA-495B-AF4E-7FB5A0FE4E8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185392" y="4044881"/>
                      <a:ext cx="998732" cy="99873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6" name="그림 135">
                      <a:extLst>
                        <a:ext uri="{FF2B5EF4-FFF2-40B4-BE49-F238E27FC236}">
                          <a16:creationId xmlns:a16="http://schemas.microsoft.com/office/drawing/2014/main" id="{6189FC28-2ECB-4426-B621-824FC3855A6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46224" y="4019627"/>
                      <a:ext cx="1005498" cy="99873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7" name="그림 136">
                      <a:extLst>
                        <a:ext uri="{FF2B5EF4-FFF2-40B4-BE49-F238E27FC236}">
                          <a16:creationId xmlns:a16="http://schemas.microsoft.com/office/drawing/2014/main" id="{D1FCFEA7-14B7-4A55-BC57-6BD89745B7C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5748" y="4020028"/>
                      <a:ext cx="1005498" cy="998732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D4751308-4BB3-49D2-BBEE-E80EE09FD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06881" y="2383784"/>
                <a:ext cx="432940" cy="432940"/>
              </a:xfrm>
              <a:prstGeom prst="rect">
                <a:avLst/>
              </a:prstGeom>
            </p:spPr>
          </p:pic>
          <p:pic>
            <p:nvPicPr>
              <p:cNvPr id="151" name="그림 150">
                <a:extLst>
                  <a:ext uri="{FF2B5EF4-FFF2-40B4-BE49-F238E27FC236}">
                    <a16:creationId xmlns:a16="http://schemas.microsoft.com/office/drawing/2014/main" id="{A64E90EF-A5F5-47DB-8A8C-8265CCAFAA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307536">
                <a:off x="11610739" y="2841978"/>
                <a:ext cx="432940" cy="432940"/>
              </a:xfrm>
              <a:prstGeom prst="rect">
                <a:avLst/>
              </a:prstGeom>
            </p:spPr>
          </p:pic>
          <p:pic>
            <p:nvPicPr>
              <p:cNvPr id="152" name="그림 151">
                <a:extLst>
                  <a:ext uri="{FF2B5EF4-FFF2-40B4-BE49-F238E27FC236}">
                    <a16:creationId xmlns:a16="http://schemas.microsoft.com/office/drawing/2014/main" id="{11AAD4E1-60EF-4ECD-A705-C536825E0D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637025">
                <a:off x="11714964" y="3731029"/>
                <a:ext cx="432940" cy="432940"/>
              </a:xfrm>
              <a:prstGeom prst="rect">
                <a:avLst/>
              </a:prstGeom>
            </p:spPr>
          </p:pic>
          <p:pic>
            <p:nvPicPr>
              <p:cNvPr id="153" name="그림 152">
                <a:extLst>
                  <a:ext uri="{FF2B5EF4-FFF2-40B4-BE49-F238E27FC236}">
                    <a16:creationId xmlns:a16="http://schemas.microsoft.com/office/drawing/2014/main" id="{9DDE6D42-C47B-4A0A-9F49-4005E787F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450726">
                <a:off x="11547442" y="4510755"/>
                <a:ext cx="432940" cy="432940"/>
              </a:xfrm>
              <a:prstGeom prst="rect">
                <a:avLst/>
              </a:prstGeom>
            </p:spPr>
          </p:pic>
          <p:pic>
            <p:nvPicPr>
              <p:cNvPr id="154" name="그림 153">
                <a:extLst>
                  <a:ext uri="{FF2B5EF4-FFF2-40B4-BE49-F238E27FC236}">
                    <a16:creationId xmlns:a16="http://schemas.microsoft.com/office/drawing/2014/main" id="{27C2E3B4-FAC0-4DC0-B921-D7E07433E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735048">
                <a:off x="10879038" y="4960630"/>
                <a:ext cx="432940" cy="432940"/>
              </a:xfrm>
              <a:prstGeom prst="rect">
                <a:avLst/>
              </a:prstGeom>
            </p:spPr>
          </p:pic>
          <p:pic>
            <p:nvPicPr>
              <p:cNvPr id="155" name="그림 154">
                <a:extLst>
                  <a:ext uri="{FF2B5EF4-FFF2-40B4-BE49-F238E27FC236}">
                    <a16:creationId xmlns:a16="http://schemas.microsoft.com/office/drawing/2014/main" id="{6EDD128A-5482-454F-9A75-14677B230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670393">
                <a:off x="10056364" y="5008116"/>
                <a:ext cx="432940" cy="432940"/>
              </a:xfrm>
              <a:prstGeom prst="rect">
                <a:avLst/>
              </a:prstGeom>
            </p:spPr>
          </p:pic>
          <p:pic>
            <p:nvPicPr>
              <p:cNvPr id="156" name="그림 155">
                <a:extLst>
                  <a:ext uri="{FF2B5EF4-FFF2-40B4-BE49-F238E27FC236}">
                    <a16:creationId xmlns:a16="http://schemas.microsoft.com/office/drawing/2014/main" id="{66058892-E977-4961-B4C5-E4605DD910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917670">
                <a:off x="9410072" y="4706362"/>
                <a:ext cx="432940" cy="432940"/>
              </a:xfrm>
              <a:prstGeom prst="rect">
                <a:avLst/>
              </a:prstGeom>
            </p:spPr>
          </p:pic>
          <p:pic>
            <p:nvPicPr>
              <p:cNvPr id="157" name="그림 156">
                <a:extLst>
                  <a:ext uri="{FF2B5EF4-FFF2-40B4-BE49-F238E27FC236}">
                    <a16:creationId xmlns:a16="http://schemas.microsoft.com/office/drawing/2014/main" id="{A290BF03-618B-46C5-8F20-BCE045D4B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899513">
                <a:off x="9074078" y="4150188"/>
                <a:ext cx="432940" cy="432940"/>
              </a:xfrm>
              <a:prstGeom prst="rect">
                <a:avLst/>
              </a:prstGeom>
            </p:spPr>
          </p:pic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CA6CE1D-CC17-4DC3-8D9F-0082B11CEF22}"/>
                </a:ext>
              </a:extLst>
            </p:cNvPr>
            <p:cNvSpPr txBox="1"/>
            <p:nvPr/>
          </p:nvSpPr>
          <p:spPr>
            <a:xfrm>
              <a:off x="6820092" y="5136037"/>
              <a:ext cx="1024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거래 발생</a:t>
              </a:r>
            </a:p>
          </p:txBody>
        </p:sp>
      </p:grpSp>
      <p:sp>
        <p:nvSpPr>
          <p:cNvPr id="58" name="모서리가 둥근 직사각형 57"/>
          <p:cNvSpPr/>
          <p:nvPr/>
        </p:nvSpPr>
        <p:spPr>
          <a:xfrm>
            <a:off x="740664" y="2012404"/>
            <a:ext cx="3537891" cy="3682171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4953928" y="1971557"/>
            <a:ext cx="6686385" cy="3682171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284833" y="913328"/>
            <a:ext cx="367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나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POW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채굴 방식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917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12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710" y="153286"/>
            <a:ext cx="3640740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 채굴 과정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160630" y="1905465"/>
            <a:ext cx="4457333" cy="3943364"/>
            <a:chOff x="4026664" y="1736498"/>
            <a:chExt cx="4696046" cy="4179772"/>
          </a:xfrm>
        </p:grpSpPr>
        <p:grpSp>
          <p:nvGrpSpPr>
            <p:cNvPr id="9" name="그룹 8"/>
            <p:cNvGrpSpPr/>
            <p:nvPr/>
          </p:nvGrpSpPr>
          <p:grpSpPr>
            <a:xfrm>
              <a:off x="4026664" y="1736498"/>
              <a:ext cx="4696046" cy="1103057"/>
              <a:chOff x="1420624" y="3050267"/>
              <a:chExt cx="4696046" cy="1103057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1420624" y="3050267"/>
                <a:ext cx="4504991" cy="1103057"/>
                <a:chOff x="1420624" y="3050267"/>
                <a:chExt cx="4504991" cy="1103057"/>
              </a:xfrm>
            </p:grpSpPr>
            <p:sp>
              <p:nvSpPr>
                <p:cNvPr id="81" name="정육면체 80">
                  <a:extLst>
                    <a:ext uri="{FF2B5EF4-FFF2-40B4-BE49-F238E27FC236}">
                      <a16:creationId xmlns:a16="http://schemas.microsoft.com/office/drawing/2014/main" id="{9C7D924C-CAEE-4EA8-9781-205CE9A72150}"/>
                    </a:ext>
                  </a:extLst>
                </p:cNvPr>
                <p:cNvSpPr/>
                <p:nvPr/>
              </p:nvSpPr>
              <p:spPr>
                <a:xfrm>
                  <a:off x="3149116" y="3354452"/>
                  <a:ext cx="589384" cy="532984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28D22C46-971F-4089-AC74-2B75D6CBD53F}"/>
                    </a:ext>
                  </a:extLst>
                </p:cNvPr>
                <p:cNvGrpSpPr/>
                <p:nvPr/>
              </p:nvGrpSpPr>
              <p:grpSpPr>
                <a:xfrm>
                  <a:off x="1420624" y="3373847"/>
                  <a:ext cx="3173252" cy="532989"/>
                  <a:chOff x="1094193" y="2857737"/>
                  <a:chExt cx="3504759" cy="532989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D264A7F2-B640-4011-8383-1E7C6ED1E792}"/>
                      </a:ext>
                    </a:extLst>
                  </p:cNvPr>
                  <p:cNvGrpSpPr/>
                  <p:nvPr/>
                </p:nvGrpSpPr>
                <p:grpSpPr>
                  <a:xfrm>
                    <a:off x="1094193" y="2857742"/>
                    <a:ext cx="2116692" cy="532984"/>
                    <a:chOff x="1657965" y="4432663"/>
                    <a:chExt cx="2888372" cy="888274"/>
                  </a:xfrm>
                </p:grpSpPr>
                <p:sp>
                  <p:nvSpPr>
                    <p:cNvPr id="69" name="정육면체 68">
                      <a:extLst>
                        <a:ext uri="{FF2B5EF4-FFF2-40B4-BE49-F238E27FC236}">
                          <a16:creationId xmlns:a16="http://schemas.microsoft.com/office/drawing/2014/main" id="{1A284B42-B1F8-4CA5-96DA-A6EB09F159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57965" y="4432663"/>
                      <a:ext cx="888274" cy="888274"/>
                    </a:xfrm>
                    <a:prstGeom prst="cub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정육면체 69">
                      <a:extLst>
                        <a:ext uri="{FF2B5EF4-FFF2-40B4-BE49-F238E27FC236}">
                          <a16:creationId xmlns:a16="http://schemas.microsoft.com/office/drawing/2014/main" id="{8D7D422B-4BE5-4150-85A2-D321EA9C8A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3970" y="4432663"/>
                      <a:ext cx="888274" cy="888274"/>
                    </a:xfrm>
                    <a:prstGeom prst="cub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6" name="타원 75">
                      <a:extLst>
                        <a:ext uri="{FF2B5EF4-FFF2-40B4-BE49-F238E27FC236}">
                          <a16:creationId xmlns:a16="http://schemas.microsoft.com/office/drawing/2014/main" id="{3D98DD57-F73A-41EE-A0A9-00E36528C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1356" y="4769317"/>
                      <a:ext cx="319006" cy="250009"/>
                    </a:xfrm>
                    <a:prstGeom prst="ellipse">
                      <a:avLst/>
                    </a:prstGeom>
                    <a:noFill/>
                    <a:ln w="34925"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타원 76">
                      <a:extLst>
                        <a:ext uri="{FF2B5EF4-FFF2-40B4-BE49-F238E27FC236}">
                          <a16:creationId xmlns:a16="http://schemas.microsoft.com/office/drawing/2014/main" id="{32A1A259-FC53-4C29-B7E9-7AACC17D2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2005" y="4780344"/>
                      <a:ext cx="319006" cy="250009"/>
                    </a:xfrm>
                    <a:prstGeom prst="ellipse">
                      <a:avLst/>
                    </a:prstGeom>
                    <a:noFill/>
                    <a:ln w="34925"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8" name="타원 77">
                      <a:extLst>
                        <a:ext uri="{FF2B5EF4-FFF2-40B4-BE49-F238E27FC236}">
                          <a16:creationId xmlns:a16="http://schemas.microsoft.com/office/drawing/2014/main" id="{78AD8D16-8071-4202-A904-8FF36AF94C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7406" y="4780343"/>
                      <a:ext cx="319006" cy="250009"/>
                    </a:xfrm>
                    <a:prstGeom prst="ellipse">
                      <a:avLst/>
                    </a:prstGeom>
                    <a:noFill/>
                    <a:ln w="34925"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" name="타원 78">
                      <a:extLst>
                        <a:ext uri="{FF2B5EF4-FFF2-40B4-BE49-F238E27FC236}">
                          <a16:creationId xmlns:a16="http://schemas.microsoft.com/office/drawing/2014/main" id="{76881FCB-E5BC-4702-ACA1-27D1964684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00119" y="4780342"/>
                      <a:ext cx="319006" cy="250009"/>
                    </a:xfrm>
                    <a:prstGeom prst="ellipse">
                      <a:avLst/>
                    </a:prstGeom>
                    <a:noFill/>
                    <a:ln w="34925"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2" name="타원 101">
                      <a:extLst>
                        <a:ext uri="{FF2B5EF4-FFF2-40B4-BE49-F238E27FC236}">
                          <a16:creationId xmlns:a16="http://schemas.microsoft.com/office/drawing/2014/main" id="{1BB66382-0C6A-4BAE-93A1-23750BC6A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03585" y="4780342"/>
                      <a:ext cx="319006" cy="250009"/>
                    </a:xfrm>
                    <a:prstGeom prst="ellipse">
                      <a:avLst/>
                    </a:prstGeom>
                    <a:noFill/>
                    <a:ln w="34925"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3" name="타원 102">
                      <a:extLst>
                        <a:ext uri="{FF2B5EF4-FFF2-40B4-BE49-F238E27FC236}">
                          <a16:creationId xmlns:a16="http://schemas.microsoft.com/office/drawing/2014/main" id="{4CAAEEBE-E451-42DA-B496-11DCF9F3F2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27331" y="4780341"/>
                      <a:ext cx="319006" cy="250009"/>
                    </a:xfrm>
                    <a:prstGeom prst="ellipse">
                      <a:avLst/>
                    </a:prstGeom>
                    <a:noFill/>
                    <a:ln w="34925"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16" name="정육면체 115">
                    <a:extLst>
                      <a:ext uri="{FF2B5EF4-FFF2-40B4-BE49-F238E27FC236}">
                        <a16:creationId xmlns:a16="http://schemas.microsoft.com/office/drawing/2014/main" id="{9C7D924C-CAEE-4EA8-9781-205CE9A72150}"/>
                      </a:ext>
                    </a:extLst>
                  </p:cNvPr>
                  <p:cNvSpPr/>
                  <p:nvPr/>
                </p:nvSpPr>
                <p:spPr>
                  <a:xfrm>
                    <a:off x="3947996" y="2857737"/>
                    <a:ext cx="650956" cy="532984"/>
                  </a:xfrm>
                  <a:prstGeom prst="cub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6" name="타원 175">
                    <a:extLst>
                      <a:ext uri="{FF2B5EF4-FFF2-40B4-BE49-F238E27FC236}">
                        <a16:creationId xmlns:a16="http://schemas.microsoft.com/office/drawing/2014/main" id="{83EE7ADD-9F0E-48B0-87DE-FBC40FF68F90}"/>
                      </a:ext>
                    </a:extLst>
                  </p:cNvPr>
                  <p:cNvSpPr/>
                  <p:nvPr/>
                </p:nvSpPr>
                <p:spPr>
                  <a:xfrm>
                    <a:off x="3525248" y="3090991"/>
                    <a:ext cx="233778" cy="150011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7" name="타원 176">
                    <a:extLst>
                      <a:ext uri="{FF2B5EF4-FFF2-40B4-BE49-F238E27FC236}">
                        <a16:creationId xmlns:a16="http://schemas.microsoft.com/office/drawing/2014/main" id="{BAA495D2-CEB0-47D2-8DD6-4FAB1A66D5F5}"/>
                      </a:ext>
                    </a:extLst>
                  </p:cNvPr>
                  <p:cNvSpPr/>
                  <p:nvPr/>
                </p:nvSpPr>
                <p:spPr>
                  <a:xfrm>
                    <a:off x="3679618" y="3097607"/>
                    <a:ext cx="233778" cy="150011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8" name="타원 177">
                    <a:extLst>
                      <a:ext uri="{FF2B5EF4-FFF2-40B4-BE49-F238E27FC236}">
                        <a16:creationId xmlns:a16="http://schemas.microsoft.com/office/drawing/2014/main" id="{C4F53650-7F07-47A1-8AC1-28EBA19BD1E0}"/>
                      </a:ext>
                    </a:extLst>
                  </p:cNvPr>
                  <p:cNvSpPr/>
                  <p:nvPr/>
                </p:nvSpPr>
                <p:spPr>
                  <a:xfrm>
                    <a:off x="3830142" y="3097607"/>
                    <a:ext cx="233778" cy="150011"/>
                  </a:xfrm>
                  <a:prstGeom prst="ellipse">
                    <a:avLst/>
                  </a:prstGeom>
                  <a:noFill/>
                  <a:ln w="349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82" name="정육면체 181">
                  <a:extLst>
                    <a:ext uri="{FF2B5EF4-FFF2-40B4-BE49-F238E27FC236}">
                      <a16:creationId xmlns:a16="http://schemas.microsoft.com/office/drawing/2014/main" id="{545AB78B-30D6-4E26-95A3-24549C3BFE56}"/>
                    </a:ext>
                  </a:extLst>
                </p:cNvPr>
                <p:cNvSpPr/>
                <p:nvPr/>
              </p:nvSpPr>
              <p:spPr>
                <a:xfrm>
                  <a:off x="5336231" y="3050267"/>
                  <a:ext cx="589384" cy="532984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" name="그래픽 4" descr="시계 방향으로 굽은 화살표 단색으로 채워진">
                  <a:extLst>
                    <a:ext uri="{FF2B5EF4-FFF2-40B4-BE49-F238E27FC236}">
                      <a16:creationId xmlns:a16="http://schemas.microsoft.com/office/drawing/2014/main" id="{06DEA00B-B6CA-4B55-A99B-1F694BDAD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507500" y="3238924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E1E5CD1A-0178-43A8-A237-4DC1DE1D5DB8}"/>
                  </a:ext>
                </a:extLst>
              </p:cNvPr>
              <p:cNvSpPr txBox="1"/>
              <p:nvPr/>
            </p:nvSpPr>
            <p:spPr>
              <a:xfrm>
                <a:off x="5092119" y="3227361"/>
                <a:ext cx="1024551" cy="326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10</a:t>
                </a:r>
                <a:r>
                  <a:rPr lang="ko-KR" altLang="en-US" sz="14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분</a:t>
                </a: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4226610" y="2935326"/>
              <a:ext cx="3646475" cy="2980944"/>
              <a:chOff x="6585946" y="2124476"/>
              <a:chExt cx="4836714" cy="3955812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67268894-ED2F-4CFB-9561-C640978A0CBF}"/>
                  </a:ext>
                </a:extLst>
              </p:cNvPr>
              <p:cNvGrpSpPr/>
              <p:nvPr/>
            </p:nvGrpSpPr>
            <p:grpSpPr>
              <a:xfrm>
                <a:off x="6585946" y="4891520"/>
                <a:ext cx="4836714" cy="1058325"/>
                <a:chOff x="6585946" y="4891520"/>
                <a:chExt cx="4836714" cy="1058325"/>
              </a:xfrm>
            </p:grpSpPr>
            <p:pic>
              <p:nvPicPr>
                <p:cNvPr id="191" name="그림 190">
                  <a:extLst>
                    <a:ext uri="{FF2B5EF4-FFF2-40B4-BE49-F238E27FC236}">
                      <a16:creationId xmlns:a16="http://schemas.microsoft.com/office/drawing/2014/main" id="{E02D7EEE-859D-46AC-A5AA-B82947553C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5946" y="4918964"/>
                  <a:ext cx="1030881" cy="1030881"/>
                </a:xfrm>
                <a:prstGeom prst="rect">
                  <a:avLst/>
                </a:prstGeom>
              </p:spPr>
            </p:pic>
            <p:pic>
              <p:nvPicPr>
                <p:cNvPr id="192" name="그림 191">
                  <a:extLst>
                    <a:ext uri="{FF2B5EF4-FFF2-40B4-BE49-F238E27FC236}">
                      <a16:creationId xmlns:a16="http://schemas.microsoft.com/office/drawing/2014/main" id="{D6D55368-FB38-4E61-AB01-22F373C3E1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2192" y="4918964"/>
                  <a:ext cx="1030881" cy="1030881"/>
                </a:xfrm>
                <a:prstGeom prst="rect">
                  <a:avLst/>
                </a:prstGeom>
              </p:spPr>
            </p:pic>
            <p:pic>
              <p:nvPicPr>
                <p:cNvPr id="193" name="그림 192">
                  <a:extLst>
                    <a:ext uri="{FF2B5EF4-FFF2-40B4-BE49-F238E27FC236}">
                      <a16:creationId xmlns:a16="http://schemas.microsoft.com/office/drawing/2014/main" id="{AF42C5FC-9A10-4234-B601-0195E58DCB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27795" y="4891520"/>
                  <a:ext cx="1030881" cy="1030881"/>
                </a:xfrm>
                <a:prstGeom prst="rect">
                  <a:avLst/>
                </a:prstGeom>
              </p:spPr>
            </p:pic>
            <p:pic>
              <p:nvPicPr>
                <p:cNvPr id="194" name="그림 193">
                  <a:extLst>
                    <a:ext uri="{FF2B5EF4-FFF2-40B4-BE49-F238E27FC236}">
                      <a16:creationId xmlns:a16="http://schemas.microsoft.com/office/drawing/2014/main" id="{DFA6847A-3D9C-46D3-8282-A14C221E1D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91779" y="4918964"/>
                  <a:ext cx="1030881" cy="1030881"/>
                </a:xfrm>
                <a:prstGeom prst="rect">
                  <a:avLst/>
                </a:prstGeom>
              </p:spPr>
            </p:pic>
          </p:grpSp>
          <p:sp>
            <p:nvSpPr>
              <p:cNvPr id="195" name="정육면체 194">
                <a:extLst>
                  <a:ext uri="{FF2B5EF4-FFF2-40B4-BE49-F238E27FC236}">
                    <a16:creationId xmlns:a16="http://schemas.microsoft.com/office/drawing/2014/main" id="{79504DC1-5A10-4D2A-9394-5565753CC2A6}"/>
                  </a:ext>
                </a:extLst>
              </p:cNvPr>
              <p:cNvSpPr/>
              <p:nvPr/>
            </p:nvSpPr>
            <p:spPr>
              <a:xfrm>
                <a:off x="6878217" y="4358536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정육면체 195">
                <a:extLst>
                  <a:ext uri="{FF2B5EF4-FFF2-40B4-BE49-F238E27FC236}">
                    <a16:creationId xmlns:a16="http://schemas.microsoft.com/office/drawing/2014/main" id="{53066F69-3A1E-4605-A6C3-0E3003DD673D}"/>
                  </a:ext>
                </a:extLst>
              </p:cNvPr>
              <p:cNvSpPr/>
              <p:nvPr/>
            </p:nvSpPr>
            <p:spPr>
              <a:xfrm>
                <a:off x="6879587" y="3964449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정육면체 196">
                <a:extLst>
                  <a:ext uri="{FF2B5EF4-FFF2-40B4-BE49-F238E27FC236}">
                    <a16:creationId xmlns:a16="http://schemas.microsoft.com/office/drawing/2014/main" id="{595C2053-F848-431E-9C61-B7B4E87CEE8A}"/>
                  </a:ext>
                </a:extLst>
              </p:cNvPr>
              <p:cNvSpPr/>
              <p:nvPr/>
            </p:nvSpPr>
            <p:spPr>
              <a:xfrm>
                <a:off x="6878217" y="3590772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정육면체 197">
                <a:extLst>
                  <a:ext uri="{FF2B5EF4-FFF2-40B4-BE49-F238E27FC236}">
                    <a16:creationId xmlns:a16="http://schemas.microsoft.com/office/drawing/2014/main" id="{24E5D073-196A-408F-89B7-6CD7579B9108}"/>
                  </a:ext>
                </a:extLst>
              </p:cNvPr>
              <p:cNvSpPr/>
              <p:nvPr/>
            </p:nvSpPr>
            <p:spPr>
              <a:xfrm>
                <a:off x="8284432" y="4361681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정육면체 198">
                <a:extLst>
                  <a:ext uri="{FF2B5EF4-FFF2-40B4-BE49-F238E27FC236}">
                    <a16:creationId xmlns:a16="http://schemas.microsoft.com/office/drawing/2014/main" id="{FBC8DE0B-9238-45FF-AAF6-6CBEDF32F77D}"/>
                  </a:ext>
                </a:extLst>
              </p:cNvPr>
              <p:cNvSpPr/>
              <p:nvPr/>
            </p:nvSpPr>
            <p:spPr>
              <a:xfrm>
                <a:off x="8284432" y="3962548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정육면체 199">
                <a:extLst>
                  <a:ext uri="{FF2B5EF4-FFF2-40B4-BE49-F238E27FC236}">
                    <a16:creationId xmlns:a16="http://schemas.microsoft.com/office/drawing/2014/main" id="{B4D62CB3-F22A-4EEE-BA7C-9572DC906A04}"/>
                  </a:ext>
                </a:extLst>
              </p:cNvPr>
              <p:cNvSpPr/>
              <p:nvPr/>
            </p:nvSpPr>
            <p:spPr>
              <a:xfrm>
                <a:off x="8284432" y="3582105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정육면체 200">
                <a:extLst>
                  <a:ext uri="{FF2B5EF4-FFF2-40B4-BE49-F238E27FC236}">
                    <a16:creationId xmlns:a16="http://schemas.microsoft.com/office/drawing/2014/main" id="{CC89EA66-6119-499D-9603-BF97CD4366F2}"/>
                  </a:ext>
                </a:extLst>
              </p:cNvPr>
              <p:cNvSpPr/>
              <p:nvPr/>
            </p:nvSpPr>
            <p:spPr>
              <a:xfrm>
                <a:off x="8284432" y="3186134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정육면체 201">
                <a:extLst>
                  <a:ext uri="{FF2B5EF4-FFF2-40B4-BE49-F238E27FC236}">
                    <a16:creationId xmlns:a16="http://schemas.microsoft.com/office/drawing/2014/main" id="{9C6607EE-1788-46AF-B964-FFA2803EBD0E}"/>
                  </a:ext>
                </a:extLst>
              </p:cNvPr>
              <p:cNvSpPr/>
              <p:nvPr/>
            </p:nvSpPr>
            <p:spPr>
              <a:xfrm>
                <a:off x="8284432" y="2795142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정육면체 202">
                <a:extLst>
                  <a:ext uri="{FF2B5EF4-FFF2-40B4-BE49-F238E27FC236}">
                    <a16:creationId xmlns:a16="http://schemas.microsoft.com/office/drawing/2014/main" id="{FDD31449-EB41-4158-AF67-C43C13A08BB8}"/>
                  </a:ext>
                </a:extLst>
              </p:cNvPr>
              <p:cNvSpPr/>
              <p:nvPr/>
            </p:nvSpPr>
            <p:spPr>
              <a:xfrm>
                <a:off x="9488675" y="4365631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정육면체 204">
                <a:extLst>
                  <a:ext uri="{FF2B5EF4-FFF2-40B4-BE49-F238E27FC236}">
                    <a16:creationId xmlns:a16="http://schemas.microsoft.com/office/drawing/2014/main" id="{8C95E96C-41D8-4F96-B3AF-2612BEF9539F}"/>
                  </a:ext>
                </a:extLst>
              </p:cNvPr>
              <p:cNvSpPr/>
              <p:nvPr/>
            </p:nvSpPr>
            <p:spPr>
              <a:xfrm>
                <a:off x="9491383" y="3983386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정육면체 206">
                <a:extLst>
                  <a:ext uri="{FF2B5EF4-FFF2-40B4-BE49-F238E27FC236}">
                    <a16:creationId xmlns:a16="http://schemas.microsoft.com/office/drawing/2014/main" id="{62F79F81-063B-4B74-B726-A48624BBC8EE}"/>
                  </a:ext>
                </a:extLst>
              </p:cNvPr>
              <p:cNvSpPr/>
              <p:nvPr/>
            </p:nvSpPr>
            <p:spPr>
              <a:xfrm>
                <a:off x="9489624" y="3586198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정육면체 207">
                <a:extLst>
                  <a:ext uri="{FF2B5EF4-FFF2-40B4-BE49-F238E27FC236}">
                    <a16:creationId xmlns:a16="http://schemas.microsoft.com/office/drawing/2014/main" id="{293C07DB-1EF0-4935-AAE3-8115BCE6F25E}"/>
                  </a:ext>
                </a:extLst>
              </p:cNvPr>
              <p:cNvSpPr/>
              <p:nvPr/>
            </p:nvSpPr>
            <p:spPr>
              <a:xfrm>
                <a:off x="8284432" y="2396487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정육면체 210">
                <a:extLst>
                  <a:ext uri="{FF2B5EF4-FFF2-40B4-BE49-F238E27FC236}">
                    <a16:creationId xmlns:a16="http://schemas.microsoft.com/office/drawing/2014/main" id="{0DFF0AE2-801A-4CE3-89A4-DB519214386D}"/>
                  </a:ext>
                </a:extLst>
              </p:cNvPr>
              <p:cNvSpPr/>
              <p:nvPr/>
            </p:nvSpPr>
            <p:spPr>
              <a:xfrm>
                <a:off x="10726987" y="4403445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정육면체 211">
                <a:extLst>
                  <a:ext uri="{FF2B5EF4-FFF2-40B4-BE49-F238E27FC236}">
                    <a16:creationId xmlns:a16="http://schemas.microsoft.com/office/drawing/2014/main" id="{254F4246-802E-44E7-85E7-9E8EF8AF2097}"/>
                  </a:ext>
                </a:extLst>
              </p:cNvPr>
              <p:cNvSpPr/>
              <p:nvPr/>
            </p:nvSpPr>
            <p:spPr>
              <a:xfrm>
                <a:off x="10728341" y="4021200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정육면체 212">
                <a:extLst>
                  <a:ext uri="{FF2B5EF4-FFF2-40B4-BE49-F238E27FC236}">
                    <a16:creationId xmlns:a16="http://schemas.microsoft.com/office/drawing/2014/main" id="{130BD80C-344E-4B34-8A41-F21B718410DC}"/>
                  </a:ext>
                </a:extLst>
              </p:cNvPr>
              <p:cNvSpPr/>
              <p:nvPr/>
            </p:nvSpPr>
            <p:spPr>
              <a:xfrm>
                <a:off x="10728341" y="3624012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정육면체 213">
                <a:extLst>
                  <a:ext uri="{FF2B5EF4-FFF2-40B4-BE49-F238E27FC236}">
                    <a16:creationId xmlns:a16="http://schemas.microsoft.com/office/drawing/2014/main" id="{BFC92D4D-B603-4E72-A9EC-419025BA32FF}"/>
                  </a:ext>
                </a:extLst>
              </p:cNvPr>
              <p:cNvSpPr/>
              <p:nvPr/>
            </p:nvSpPr>
            <p:spPr>
              <a:xfrm>
                <a:off x="10728341" y="3211033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8653EBC-7A50-46F3-B241-1E094858B58B}"/>
                  </a:ext>
                </a:extLst>
              </p:cNvPr>
              <p:cNvSpPr/>
              <p:nvPr/>
            </p:nvSpPr>
            <p:spPr>
              <a:xfrm>
                <a:off x="7882181" y="2124476"/>
                <a:ext cx="1244260" cy="395581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2" name="TextBox 81"/>
          <p:cNvSpPr txBox="1"/>
          <p:nvPr/>
        </p:nvSpPr>
        <p:spPr>
          <a:xfrm>
            <a:off x="1330707" y="5939331"/>
            <a:ext cx="3801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누락된 정보가 없는 </a:t>
            </a:r>
            <a:r>
              <a:rPr lang="en-US" altLang="ko-KR" sz="16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16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긴</a:t>
            </a:r>
            <a:r>
              <a:rPr lang="en-US" altLang="ko-KR" sz="16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sz="16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체인</a:t>
            </a:r>
            <a:endParaRPr lang="en-US" altLang="ko-KR" sz="16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화살표: 오른쪽 9">
            <a:extLst>
              <a:ext uri="{FF2B5EF4-FFF2-40B4-BE49-F238E27FC236}">
                <a16:creationId xmlns:a16="http://schemas.microsoft.com/office/drawing/2014/main" id="{08DAB5D7-C0C8-4F69-9E6A-A917F852B567}"/>
              </a:ext>
            </a:extLst>
          </p:cNvPr>
          <p:cNvSpPr/>
          <p:nvPr/>
        </p:nvSpPr>
        <p:spPr>
          <a:xfrm>
            <a:off x="5636726" y="3608788"/>
            <a:ext cx="880559" cy="340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7078672" y="2557632"/>
            <a:ext cx="3801021" cy="3675929"/>
            <a:chOff x="7326176" y="2914624"/>
            <a:chExt cx="3801021" cy="3675928"/>
          </a:xfrm>
        </p:grpSpPr>
        <p:grpSp>
          <p:nvGrpSpPr>
            <p:cNvPr id="87" name="그룹 86"/>
            <p:cNvGrpSpPr/>
            <p:nvPr/>
          </p:nvGrpSpPr>
          <p:grpSpPr>
            <a:xfrm>
              <a:off x="7326176" y="3370399"/>
              <a:ext cx="3461115" cy="2526222"/>
              <a:chOff x="6585946" y="2396487"/>
              <a:chExt cx="4836714" cy="3553358"/>
            </a:xfrm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7268894-ED2F-4CFB-9561-C640978A0CBF}"/>
                  </a:ext>
                </a:extLst>
              </p:cNvPr>
              <p:cNvGrpSpPr/>
              <p:nvPr/>
            </p:nvGrpSpPr>
            <p:grpSpPr>
              <a:xfrm>
                <a:off x="6585946" y="4891520"/>
                <a:ext cx="4836714" cy="1058325"/>
                <a:chOff x="6585946" y="4891520"/>
                <a:chExt cx="4836714" cy="1058325"/>
              </a:xfrm>
            </p:grpSpPr>
            <p:pic>
              <p:nvPicPr>
                <p:cNvPr id="111" name="그림 110">
                  <a:extLst>
                    <a:ext uri="{FF2B5EF4-FFF2-40B4-BE49-F238E27FC236}">
                      <a16:creationId xmlns:a16="http://schemas.microsoft.com/office/drawing/2014/main" id="{E02D7EEE-859D-46AC-A5AA-B82947553C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5946" y="4918964"/>
                  <a:ext cx="1030881" cy="1030881"/>
                </a:xfrm>
                <a:prstGeom prst="rect">
                  <a:avLst/>
                </a:prstGeom>
              </p:spPr>
            </p:pic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D6D55368-FB38-4E61-AB01-22F373C3E1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2192" y="4918964"/>
                  <a:ext cx="1030881" cy="1030881"/>
                </a:xfrm>
                <a:prstGeom prst="rect">
                  <a:avLst/>
                </a:prstGeom>
              </p:spPr>
            </p:pic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AF42C5FC-9A10-4234-B601-0195E58DCB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27794" y="4891520"/>
                  <a:ext cx="1030880" cy="1030881"/>
                </a:xfrm>
                <a:prstGeom prst="rect">
                  <a:avLst/>
                </a:prstGeom>
              </p:spPr>
            </p:pic>
            <p:pic>
              <p:nvPicPr>
                <p:cNvPr id="114" name="그림 113">
                  <a:extLst>
                    <a:ext uri="{FF2B5EF4-FFF2-40B4-BE49-F238E27FC236}">
                      <a16:creationId xmlns:a16="http://schemas.microsoft.com/office/drawing/2014/main" id="{DFA6847A-3D9C-46D3-8282-A14C221E1D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91779" y="4918964"/>
                  <a:ext cx="1030881" cy="1030881"/>
                </a:xfrm>
                <a:prstGeom prst="rect">
                  <a:avLst/>
                </a:prstGeom>
              </p:spPr>
            </p:pic>
          </p:grpSp>
          <p:sp>
            <p:nvSpPr>
              <p:cNvPr id="89" name="정육면체 88">
                <a:extLst>
                  <a:ext uri="{FF2B5EF4-FFF2-40B4-BE49-F238E27FC236}">
                    <a16:creationId xmlns:a16="http://schemas.microsoft.com/office/drawing/2014/main" id="{79504DC1-5A10-4D2A-9394-5565753CC2A6}"/>
                  </a:ext>
                </a:extLst>
              </p:cNvPr>
              <p:cNvSpPr/>
              <p:nvPr/>
            </p:nvSpPr>
            <p:spPr>
              <a:xfrm>
                <a:off x="6878217" y="4358536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정육면체 89">
                <a:extLst>
                  <a:ext uri="{FF2B5EF4-FFF2-40B4-BE49-F238E27FC236}">
                    <a16:creationId xmlns:a16="http://schemas.microsoft.com/office/drawing/2014/main" id="{53066F69-3A1E-4605-A6C3-0E3003DD673D}"/>
                  </a:ext>
                </a:extLst>
              </p:cNvPr>
              <p:cNvSpPr/>
              <p:nvPr/>
            </p:nvSpPr>
            <p:spPr>
              <a:xfrm>
                <a:off x="6879587" y="3964449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정육면체 90">
                <a:extLst>
                  <a:ext uri="{FF2B5EF4-FFF2-40B4-BE49-F238E27FC236}">
                    <a16:creationId xmlns:a16="http://schemas.microsoft.com/office/drawing/2014/main" id="{595C2053-F848-431E-9C61-B7B4E87CEE8A}"/>
                  </a:ext>
                </a:extLst>
              </p:cNvPr>
              <p:cNvSpPr/>
              <p:nvPr/>
            </p:nvSpPr>
            <p:spPr>
              <a:xfrm>
                <a:off x="6878217" y="3590772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정육면체 91">
                <a:extLst>
                  <a:ext uri="{FF2B5EF4-FFF2-40B4-BE49-F238E27FC236}">
                    <a16:creationId xmlns:a16="http://schemas.microsoft.com/office/drawing/2014/main" id="{24E5D073-196A-408F-89B7-6CD7579B9108}"/>
                  </a:ext>
                </a:extLst>
              </p:cNvPr>
              <p:cNvSpPr/>
              <p:nvPr/>
            </p:nvSpPr>
            <p:spPr>
              <a:xfrm>
                <a:off x="8284432" y="4361681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정육면체 92">
                <a:extLst>
                  <a:ext uri="{FF2B5EF4-FFF2-40B4-BE49-F238E27FC236}">
                    <a16:creationId xmlns:a16="http://schemas.microsoft.com/office/drawing/2014/main" id="{FBC8DE0B-9238-45FF-AAF6-6CBEDF32F77D}"/>
                  </a:ext>
                </a:extLst>
              </p:cNvPr>
              <p:cNvSpPr/>
              <p:nvPr/>
            </p:nvSpPr>
            <p:spPr>
              <a:xfrm>
                <a:off x="8284432" y="3962548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정육면체 93">
                <a:extLst>
                  <a:ext uri="{FF2B5EF4-FFF2-40B4-BE49-F238E27FC236}">
                    <a16:creationId xmlns:a16="http://schemas.microsoft.com/office/drawing/2014/main" id="{B4D62CB3-F22A-4EEE-BA7C-9572DC906A04}"/>
                  </a:ext>
                </a:extLst>
              </p:cNvPr>
              <p:cNvSpPr/>
              <p:nvPr/>
            </p:nvSpPr>
            <p:spPr>
              <a:xfrm>
                <a:off x="8284432" y="3582105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정육면체 94">
                <a:extLst>
                  <a:ext uri="{FF2B5EF4-FFF2-40B4-BE49-F238E27FC236}">
                    <a16:creationId xmlns:a16="http://schemas.microsoft.com/office/drawing/2014/main" id="{CC89EA66-6119-499D-9603-BF97CD4366F2}"/>
                  </a:ext>
                </a:extLst>
              </p:cNvPr>
              <p:cNvSpPr/>
              <p:nvPr/>
            </p:nvSpPr>
            <p:spPr>
              <a:xfrm>
                <a:off x="8284432" y="3186134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정육면체 95">
                <a:extLst>
                  <a:ext uri="{FF2B5EF4-FFF2-40B4-BE49-F238E27FC236}">
                    <a16:creationId xmlns:a16="http://schemas.microsoft.com/office/drawing/2014/main" id="{9C6607EE-1788-46AF-B964-FFA2803EBD0E}"/>
                  </a:ext>
                </a:extLst>
              </p:cNvPr>
              <p:cNvSpPr/>
              <p:nvPr/>
            </p:nvSpPr>
            <p:spPr>
              <a:xfrm>
                <a:off x="8284432" y="2795142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정육면체 96">
                <a:extLst>
                  <a:ext uri="{FF2B5EF4-FFF2-40B4-BE49-F238E27FC236}">
                    <a16:creationId xmlns:a16="http://schemas.microsoft.com/office/drawing/2014/main" id="{FDD31449-EB41-4158-AF67-C43C13A08BB8}"/>
                  </a:ext>
                </a:extLst>
              </p:cNvPr>
              <p:cNvSpPr/>
              <p:nvPr/>
            </p:nvSpPr>
            <p:spPr>
              <a:xfrm>
                <a:off x="9488675" y="4365631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정육면체 97">
                <a:extLst>
                  <a:ext uri="{FF2B5EF4-FFF2-40B4-BE49-F238E27FC236}">
                    <a16:creationId xmlns:a16="http://schemas.microsoft.com/office/drawing/2014/main" id="{8C95E96C-41D8-4F96-B3AF-2612BEF9539F}"/>
                  </a:ext>
                </a:extLst>
              </p:cNvPr>
              <p:cNvSpPr/>
              <p:nvPr/>
            </p:nvSpPr>
            <p:spPr>
              <a:xfrm>
                <a:off x="9478605" y="3983386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정육면체 98">
                <a:extLst>
                  <a:ext uri="{FF2B5EF4-FFF2-40B4-BE49-F238E27FC236}">
                    <a16:creationId xmlns:a16="http://schemas.microsoft.com/office/drawing/2014/main" id="{62F79F81-063B-4B74-B726-A48624BBC8EE}"/>
                  </a:ext>
                </a:extLst>
              </p:cNvPr>
              <p:cNvSpPr/>
              <p:nvPr/>
            </p:nvSpPr>
            <p:spPr>
              <a:xfrm>
                <a:off x="9489624" y="3586198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정육면체 100">
                <a:extLst>
                  <a:ext uri="{FF2B5EF4-FFF2-40B4-BE49-F238E27FC236}">
                    <a16:creationId xmlns:a16="http://schemas.microsoft.com/office/drawing/2014/main" id="{293C07DB-1EF0-4935-AAE3-8115BCE6F25E}"/>
                  </a:ext>
                </a:extLst>
              </p:cNvPr>
              <p:cNvSpPr/>
              <p:nvPr/>
            </p:nvSpPr>
            <p:spPr>
              <a:xfrm>
                <a:off x="8284432" y="2396487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정육면체 104">
                <a:extLst>
                  <a:ext uri="{FF2B5EF4-FFF2-40B4-BE49-F238E27FC236}">
                    <a16:creationId xmlns:a16="http://schemas.microsoft.com/office/drawing/2014/main" id="{0DFF0AE2-801A-4CE3-89A4-DB519214386D}"/>
                  </a:ext>
                </a:extLst>
              </p:cNvPr>
              <p:cNvSpPr/>
              <p:nvPr/>
            </p:nvSpPr>
            <p:spPr>
              <a:xfrm>
                <a:off x="10726987" y="4403445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정육면체 105">
                <a:extLst>
                  <a:ext uri="{FF2B5EF4-FFF2-40B4-BE49-F238E27FC236}">
                    <a16:creationId xmlns:a16="http://schemas.microsoft.com/office/drawing/2014/main" id="{254F4246-802E-44E7-85E7-9E8EF8AF2097}"/>
                  </a:ext>
                </a:extLst>
              </p:cNvPr>
              <p:cNvSpPr/>
              <p:nvPr/>
            </p:nvSpPr>
            <p:spPr>
              <a:xfrm>
                <a:off x="10728341" y="4021200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정육면체 107">
                <a:extLst>
                  <a:ext uri="{FF2B5EF4-FFF2-40B4-BE49-F238E27FC236}">
                    <a16:creationId xmlns:a16="http://schemas.microsoft.com/office/drawing/2014/main" id="{130BD80C-344E-4B34-8A41-F21B718410DC}"/>
                  </a:ext>
                </a:extLst>
              </p:cNvPr>
              <p:cNvSpPr/>
              <p:nvPr/>
            </p:nvSpPr>
            <p:spPr>
              <a:xfrm>
                <a:off x="10728341" y="3624012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정육면체 108">
                <a:extLst>
                  <a:ext uri="{FF2B5EF4-FFF2-40B4-BE49-F238E27FC236}">
                    <a16:creationId xmlns:a16="http://schemas.microsoft.com/office/drawing/2014/main" id="{BFC92D4D-B603-4E72-A9EC-419025BA32FF}"/>
                  </a:ext>
                </a:extLst>
              </p:cNvPr>
              <p:cNvSpPr/>
              <p:nvPr/>
            </p:nvSpPr>
            <p:spPr>
              <a:xfrm>
                <a:off x="10728341" y="3211033"/>
                <a:ext cx="589383" cy="53298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5" name="정육면체 134">
              <a:extLst>
                <a:ext uri="{FF2B5EF4-FFF2-40B4-BE49-F238E27FC236}">
                  <a16:creationId xmlns:a16="http://schemas.microsoft.com/office/drawing/2014/main" id="{BFC92D4D-B603-4E72-A9EC-419025BA32FF}"/>
                </a:ext>
              </a:extLst>
            </p:cNvPr>
            <p:cNvSpPr/>
            <p:nvPr/>
          </p:nvSpPr>
          <p:spPr>
            <a:xfrm>
              <a:off x="10289473" y="3697827"/>
              <a:ext cx="421758" cy="378919"/>
            </a:xfrm>
            <a:prstGeom prst="cub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정육면체 135">
              <a:extLst>
                <a:ext uri="{FF2B5EF4-FFF2-40B4-BE49-F238E27FC236}">
                  <a16:creationId xmlns:a16="http://schemas.microsoft.com/office/drawing/2014/main" id="{BFC92D4D-B603-4E72-A9EC-419025BA32FF}"/>
                </a:ext>
              </a:extLst>
            </p:cNvPr>
            <p:cNvSpPr/>
            <p:nvPr/>
          </p:nvSpPr>
          <p:spPr>
            <a:xfrm>
              <a:off x="10289473" y="3438984"/>
              <a:ext cx="421758" cy="378919"/>
            </a:xfrm>
            <a:prstGeom prst="cub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정육면체 136">
              <a:extLst>
                <a:ext uri="{FF2B5EF4-FFF2-40B4-BE49-F238E27FC236}">
                  <a16:creationId xmlns:a16="http://schemas.microsoft.com/office/drawing/2014/main" id="{BFC92D4D-B603-4E72-A9EC-419025BA32FF}"/>
                </a:ext>
              </a:extLst>
            </p:cNvPr>
            <p:cNvSpPr/>
            <p:nvPr/>
          </p:nvSpPr>
          <p:spPr>
            <a:xfrm>
              <a:off x="10289473" y="3202613"/>
              <a:ext cx="421758" cy="378919"/>
            </a:xfrm>
            <a:prstGeom prst="cub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정육면체 137">
              <a:extLst>
                <a:ext uri="{FF2B5EF4-FFF2-40B4-BE49-F238E27FC236}">
                  <a16:creationId xmlns:a16="http://schemas.microsoft.com/office/drawing/2014/main" id="{BFC92D4D-B603-4E72-A9EC-419025BA32FF}"/>
                </a:ext>
              </a:extLst>
            </p:cNvPr>
            <p:cNvSpPr/>
            <p:nvPr/>
          </p:nvSpPr>
          <p:spPr>
            <a:xfrm>
              <a:off x="10289473" y="2914624"/>
              <a:ext cx="421758" cy="378919"/>
            </a:xfrm>
            <a:prstGeom prst="cub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326176" y="6251998"/>
              <a:ext cx="3801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가짜 장부를 제일 길게 만들어서 내놓는다면</a:t>
              </a:r>
              <a:r>
                <a:rPr lang="en-US" altLang="ko-KR" sz="1600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284833" y="913328"/>
            <a:ext cx="367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나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POW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채굴 방식 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위조시도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1487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>
          <a:xfrm>
            <a:off x="4763499" y="6637868"/>
            <a:ext cx="2743200" cy="220133"/>
          </a:xfrm>
        </p:spPr>
        <p:txBody>
          <a:bodyPr/>
          <a:lstStyle/>
          <a:p>
            <a:fld id="{ADCA4EAD-7BCF-4298-9B74-0B13C97F3416}" type="slidenum">
              <a:rPr lang="ko-KR" altLang="en-US" smtClean="0"/>
              <a:pPr/>
              <a:t>13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377" y="875620"/>
            <a:ext cx="367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나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POW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채굴 방식 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위조시도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710" y="153286"/>
            <a:ext cx="3640740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 채굴 과정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1404416" y="2516788"/>
            <a:ext cx="4027581" cy="2099987"/>
            <a:chOff x="879807" y="2503562"/>
            <a:chExt cx="4027581" cy="2488466"/>
          </a:xfrm>
        </p:grpSpPr>
        <p:grpSp>
          <p:nvGrpSpPr>
            <p:cNvPr id="9" name="그룹 8"/>
            <p:cNvGrpSpPr/>
            <p:nvPr/>
          </p:nvGrpSpPr>
          <p:grpSpPr>
            <a:xfrm>
              <a:off x="879807" y="2503562"/>
              <a:ext cx="864000" cy="756000"/>
              <a:chOff x="2818039" y="4351510"/>
              <a:chExt cx="990665" cy="958654"/>
            </a:xfrm>
          </p:grpSpPr>
          <p:sp>
            <p:nvSpPr>
              <p:cNvPr id="119" name="정육면체 118">
                <a:extLst>
                  <a:ext uri="{FF2B5EF4-FFF2-40B4-BE49-F238E27FC236}">
                    <a16:creationId xmlns:a16="http://schemas.microsoft.com/office/drawing/2014/main" id="{E90B44A8-3CE7-4F09-88B0-31225F09CC43}"/>
                  </a:ext>
                </a:extLst>
              </p:cNvPr>
              <p:cNvSpPr/>
              <p:nvPr/>
            </p:nvSpPr>
            <p:spPr>
              <a:xfrm>
                <a:off x="2818039" y="4351510"/>
                <a:ext cx="990665" cy="95865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폭발 1 5"/>
              <p:cNvSpPr/>
              <p:nvPr/>
            </p:nvSpPr>
            <p:spPr>
              <a:xfrm>
                <a:off x="2911715" y="4639594"/>
                <a:ext cx="595353" cy="602378"/>
              </a:xfrm>
              <a:prstGeom prst="irregularSeal1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916566" y="3535241"/>
              <a:ext cx="3990822" cy="1456787"/>
              <a:chOff x="896441" y="2340788"/>
              <a:chExt cx="3990822" cy="1456787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896441" y="2386869"/>
                <a:ext cx="2140530" cy="658736"/>
                <a:chOff x="697551" y="2161899"/>
                <a:chExt cx="2140530" cy="658736"/>
              </a:xfrm>
            </p:grpSpPr>
            <p:sp>
              <p:nvSpPr>
                <p:cNvPr id="113" name="정육면체 112">
                  <a:extLst>
                    <a:ext uri="{FF2B5EF4-FFF2-40B4-BE49-F238E27FC236}">
                      <a16:creationId xmlns:a16="http://schemas.microsoft.com/office/drawing/2014/main" id="{E90B44A8-3CE7-4F09-88B0-31225F09CC43}"/>
                    </a:ext>
                  </a:extLst>
                </p:cNvPr>
                <p:cNvSpPr/>
                <p:nvPr/>
              </p:nvSpPr>
              <p:spPr>
                <a:xfrm>
                  <a:off x="697551" y="2167291"/>
                  <a:ext cx="648000" cy="648000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정육면체 119">
                  <a:extLst>
                    <a:ext uri="{FF2B5EF4-FFF2-40B4-BE49-F238E27FC236}">
                      <a16:creationId xmlns:a16="http://schemas.microsoft.com/office/drawing/2014/main" id="{E90B44A8-3CE7-4F09-88B0-31225F09CC43}"/>
                    </a:ext>
                  </a:extLst>
                </p:cNvPr>
                <p:cNvSpPr/>
                <p:nvPr/>
              </p:nvSpPr>
              <p:spPr>
                <a:xfrm>
                  <a:off x="1191417" y="2161899"/>
                  <a:ext cx="648000" cy="648000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정육면체 120">
                  <a:extLst>
                    <a:ext uri="{FF2B5EF4-FFF2-40B4-BE49-F238E27FC236}">
                      <a16:creationId xmlns:a16="http://schemas.microsoft.com/office/drawing/2014/main" id="{E90B44A8-3CE7-4F09-88B0-31225F09CC43}"/>
                    </a:ext>
                  </a:extLst>
                </p:cNvPr>
                <p:cNvSpPr/>
                <p:nvPr/>
              </p:nvSpPr>
              <p:spPr>
                <a:xfrm>
                  <a:off x="1690749" y="2172635"/>
                  <a:ext cx="648000" cy="648000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정육면체 121">
                  <a:extLst>
                    <a:ext uri="{FF2B5EF4-FFF2-40B4-BE49-F238E27FC236}">
                      <a16:creationId xmlns:a16="http://schemas.microsoft.com/office/drawing/2014/main" id="{E90B44A8-3CE7-4F09-88B0-31225F09CC43}"/>
                    </a:ext>
                  </a:extLst>
                </p:cNvPr>
                <p:cNvSpPr/>
                <p:nvPr/>
              </p:nvSpPr>
              <p:spPr>
                <a:xfrm>
                  <a:off x="2190081" y="2172536"/>
                  <a:ext cx="648000" cy="648000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3" name="정육면체 122">
                <a:extLst>
                  <a:ext uri="{FF2B5EF4-FFF2-40B4-BE49-F238E27FC236}">
                    <a16:creationId xmlns:a16="http://schemas.microsoft.com/office/drawing/2014/main" id="{E90B44A8-3CE7-4F09-88B0-31225F09CC43}"/>
                  </a:ext>
                </a:extLst>
              </p:cNvPr>
              <p:cNvSpPr/>
              <p:nvPr/>
            </p:nvSpPr>
            <p:spPr>
              <a:xfrm>
                <a:off x="3077613" y="2409159"/>
                <a:ext cx="648000" cy="6480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왼쪽 중괄호 11"/>
              <p:cNvSpPr/>
              <p:nvPr/>
            </p:nvSpPr>
            <p:spPr>
              <a:xfrm rot="16200000">
                <a:off x="1871347" y="2321608"/>
                <a:ext cx="762906" cy="2189027"/>
              </a:xfrm>
              <a:prstGeom prst="lef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폭발 1 127"/>
              <p:cNvSpPr/>
              <p:nvPr/>
            </p:nvSpPr>
            <p:spPr>
              <a:xfrm>
                <a:off x="4291910" y="2340788"/>
                <a:ext cx="595353" cy="602378"/>
              </a:xfrm>
              <a:prstGeom prst="irregularSeal1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꺾인 연결선 13"/>
              <p:cNvCxnSpPr>
                <a:stCxn id="12" idx="1"/>
                <a:endCxn id="128" idx="2"/>
              </p:cNvCxnSpPr>
              <p:nvPr/>
            </p:nvCxnSpPr>
            <p:spPr>
              <a:xfrm rot="5400000" flipH="1" flipV="1">
                <a:off x="2962085" y="2233880"/>
                <a:ext cx="854407" cy="2272979"/>
              </a:xfrm>
              <a:prstGeom prst="bentConnector3">
                <a:avLst>
                  <a:gd name="adj1" fmla="val -13333"/>
                </a:avLst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0" name="TextBox 129"/>
          <p:cNvSpPr txBox="1"/>
          <p:nvPr/>
        </p:nvSpPr>
        <p:spPr>
          <a:xfrm>
            <a:off x="1012931" y="5154175"/>
            <a:ext cx="4702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이전 블록과 맞는 모양의 블록을 생성 시켜야만 함</a:t>
            </a:r>
          </a:p>
        </p:txBody>
      </p:sp>
      <p:sp>
        <p:nvSpPr>
          <p:cNvPr id="141" name="정육면체 140">
            <a:extLst>
              <a:ext uri="{FF2B5EF4-FFF2-40B4-BE49-F238E27FC236}">
                <a16:creationId xmlns:a16="http://schemas.microsoft.com/office/drawing/2014/main" id="{E90B44A8-3CE7-4F09-88B0-31225F09CC43}"/>
              </a:ext>
            </a:extLst>
          </p:cNvPr>
          <p:cNvSpPr/>
          <p:nvPr/>
        </p:nvSpPr>
        <p:spPr>
          <a:xfrm>
            <a:off x="6722253" y="3466422"/>
            <a:ext cx="648000" cy="54683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정육면체 141">
            <a:extLst>
              <a:ext uri="{FF2B5EF4-FFF2-40B4-BE49-F238E27FC236}">
                <a16:creationId xmlns:a16="http://schemas.microsoft.com/office/drawing/2014/main" id="{E90B44A8-3CE7-4F09-88B0-31225F09CC43}"/>
              </a:ext>
            </a:extLst>
          </p:cNvPr>
          <p:cNvSpPr/>
          <p:nvPr/>
        </p:nvSpPr>
        <p:spPr>
          <a:xfrm>
            <a:off x="7235563" y="3462861"/>
            <a:ext cx="648000" cy="54683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정육면체 142">
            <a:extLst>
              <a:ext uri="{FF2B5EF4-FFF2-40B4-BE49-F238E27FC236}">
                <a16:creationId xmlns:a16="http://schemas.microsoft.com/office/drawing/2014/main" id="{E90B44A8-3CE7-4F09-88B0-31225F09CC43}"/>
              </a:ext>
            </a:extLst>
          </p:cNvPr>
          <p:cNvSpPr/>
          <p:nvPr/>
        </p:nvSpPr>
        <p:spPr>
          <a:xfrm>
            <a:off x="7990396" y="2835778"/>
            <a:ext cx="648000" cy="546839"/>
          </a:xfrm>
          <a:prstGeom prst="cub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정육면체 143">
            <a:extLst>
              <a:ext uri="{FF2B5EF4-FFF2-40B4-BE49-F238E27FC236}">
                <a16:creationId xmlns:a16="http://schemas.microsoft.com/office/drawing/2014/main" id="{E90B44A8-3CE7-4F09-88B0-31225F09CC43}"/>
              </a:ext>
            </a:extLst>
          </p:cNvPr>
          <p:cNvSpPr/>
          <p:nvPr/>
        </p:nvSpPr>
        <p:spPr>
          <a:xfrm>
            <a:off x="8638396" y="3444938"/>
            <a:ext cx="648000" cy="546839"/>
          </a:xfrm>
          <a:prstGeom prst="cub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정육면체 144">
            <a:extLst>
              <a:ext uri="{FF2B5EF4-FFF2-40B4-BE49-F238E27FC236}">
                <a16:creationId xmlns:a16="http://schemas.microsoft.com/office/drawing/2014/main" id="{E90B44A8-3CE7-4F09-88B0-31225F09CC43}"/>
              </a:ext>
            </a:extLst>
          </p:cNvPr>
          <p:cNvSpPr/>
          <p:nvPr/>
        </p:nvSpPr>
        <p:spPr>
          <a:xfrm>
            <a:off x="9342235" y="3444938"/>
            <a:ext cx="648000" cy="546839"/>
          </a:xfrm>
          <a:prstGeom prst="cub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정육면체 150">
            <a:extLst>
              <a:ext uri="{FF2B5EF4-FFF2-40B4-BE49-F238E27FC236}">
                <a16:creationId xmlns:a16="http://schemas.microsoft.com/office/drawing/2014/main" id="{E90B44A8-3CE7-4F09-88B0-31225F09CC43}"/>
              </a:ext>
            </a:extLst>
          </p:cNvPr>
          <p:cNvSpPr/>
          <p:nvPr/>
        </p:nvSpPr>
        <p:spPr>
          <a:xfrm>
            <a:off x="10046075" y="3424254"/>
            <a:ext cx="648000" cy="546839"/>
          </a:xfrm>
          <a:prstGeom prst="cub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/>
          <p:cNvSpPr txBox="1"/>
          <p:nvPr/>
        </p:nvSpPr>
        <p:spPr>
          <a:xfrm>
            <a:off x="6432858" y="5136916"/>
            <a:ext cx="4702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중간에 거래 하나만 조작 시도 시</a:t>
            </a:r>
          </a:p>
        </p:txBody>
      </p:sp>
    </p:spTree>
    <p:extLst>
      <p:ext uri="{BB962C8B-B14F-4D97-AF65-F5344CB8AC3E}">
        <p14:creationId xmlns:p14="http://schemas.microsoft.com/office/powerpoint/2010/main" val="3823452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>
          <a:xfrm>
            <a:off x="4763499" y="6637868"/>
            <a:ext cx="2743200" cy="220133"/>
          </a:xfrm>
        </p:spPr>
        <p:txBody>
          <a:bodyPr/>
          <a:lstStyle/>
          <a:p>
            <a:fld id="{ADCA4EAD-7BCF-4298-9B74-0B13C97F3416}" type="slidenum">
              <a:rPr lang="ko-KR" altLang="en-US" smtClean="0"/>
              <a:pPr/>
              <a:t>14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377" y="875620"/>
            <a:ext cx="367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나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POW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채굴 방식 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- Hash</a:t>
            </a:r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710" y="153286"/>
            <a:ext cx="3640740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 채굴 과정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1024128" y="2160798"/>
            <a:ext cx="4974336" cy="3619478"/>
            <a:chOff x="3190729" y="2030901"/>
            <a:chExt cx="5739122" cy="4283217"/>
          </a:xfrm>
        </p:grpSpPr>
        <p:grpSp>
          <p:nvGrpSpPr>
            <p:cNvPr id="18" name="그룹 17"/>
            <p:cNvGrpSpPr/>
            <p:nvPr/>
          </p:nvGrpSpPr>
          <p:grpSpPr>
            <a:xfrm>
              <a:off x="3190729" y="2030901"/>
              <a:ext cx="5665132" cy="3199667"/>
              <a:chOff x="3145010" y="2382640"/>
              <a:chExt cx="5665132" cy="3199667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3145010" y="3698643"/>
                <a:ext cx="5665132" cy="1883664"/>
                <a:chOff x="3154154" y="3182112"/>
                <a:chExt cx="5665132" cy="1883664"/>
              </a:xfrm>
            </p:grpSpPr>
            <p:grpSp>
              <p:nvGrpSpPr>
                <p:cNvPr id="13" name="그룹 12"/>
                <p:cNvGrpSpPr/>
                <p:nvPr/>
              </p:nvGrpSpPr>
              <p:grpSpPr>
                <a:xfrm>
                  <a:off x="3154154" y="4518338"/>
                  <a:ext cx="5665132" cy="547438"/>
                  <a:chOff x="2934697" y="4428892"/>
                  <a:chExt cx="6400800" cy="932688"/>
                </a:xfrm>
              </p:grpSpPr>
              <p:sp>
                <p:nvSpPr>
                  <p:cNvPr id="8" name="모서리가 둥근 직사각형 7"/>
                  <p:cNvSpPr/>
                  <p:nvPr/>
                </p:nvSpPr>
                <p:spPr>
                  <a:xfrm>
                    <a:off x="2934697" y="4428892"/>
                    <a:ext cx="6400800" cy="932688"/>
                  </a:xfrm>
                  <a:prstGeom prst="roundRect">
                    <a:avLst/>
                  </a:prstGeom>
                  <a:solidFill>
                    <a:schemeClr val="bg2">
                      <a:lumMod val="25000"/>
                    </a:schemeClr>
                  </a:solidFill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7" name="그룹 6"/>
                  <p:cNvGrpSpPr/>
                  <p:nvPr/>
                </p:nvGrpSpPr>
                <p:grpSpPr>
                  <a:xfrm>
                    <a:off x="3011037" y="4640475"/>
                    <a:ext cx="6248121" cy="509523"/>
                    <a:chOff x="2498012" y="3952038"/>
                    <a:chExt cx="6248121" cy="509523"/>
                  </a:xfrm>
                </p:grpSpPr>
                <p:sp>
                  <p:nvSpPr>
                    <p:cNvPr id="4" name="모서리가 둥근 직사각형 3"/>
                    <p:cNvSpPr/>
                    <p:nvPr/>
                  </p:nvSpPr>
                  <p:spPr>
                    <a:xfrm>
                      <a:off x="2498012" y="3952038"/>
                      <a:ext cx="6248121" cy="509523"/>
                    </a:xfrm>
                    <a:prstGeom prst="round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" name="타원 4"/>
                    <p:cNvSpPr/>
                    <p:nvPr/>
                  </p:nvSpPr>
                  <p:spPr>
                    <a:xfrm>
                      <a:off x="2670049" y="4029406"/>
                      <a:ext cx="347472" cy="35478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4" name="타원 43"/>
                    <p:cNvSpPr/>
                    <p:nvPr/>
                  </p:nvSpPr>
                  <p:spPr>
                    <a:xfrm>
                      <a:off x="3978403" y="4029406"/>
                      <a:ext cx="347472" cy="35478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5" name="타원 44"/>
                    <p:cNvSpPr/>
                    <p:nvPr/>
                  </p:nvSpPr>
                  <p:spPr>
                    <a:xfrm>
                      <a:off x="5286757" y="4029406"/>
                      <a:ext cx="347472" cy="35478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6" name="타원 45"/>
                    <p:cNvSpPr/>
                    <p:nvPr/>
                  </p:nvSpPr>
                  <p:spPr>
                    <a:xfrm>
                      <a:off x="6595111" y="4029406"/>
                      <a:ext cx="347472" cy="35478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7" name="타원 46"/>
                    <p:cNvSpPr/>
                    <p:nvPr/>
                  </p:nvSpPr>
                  <p:spPr>
                    <a:xfrm>
                      <a:off x="7903464" y="4029406"/>
                      <a:ext cx="347472" cy="35478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15" name="한쪽 모서리가 잘린 사각형 14"/>
                <p:cNvSpPr/>
                <p:nvPr/>
              </p:nvSpPr>
              <p:spPr>
                <a:xfrm>
                  <a:off x="4980096" y="3182112"/>
                  <a:ext cx="1867828" cy="1338837"/>
                </a:xfrm>
                <a:prstGeom prst="snip1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dirty="0"/>
                    <a:t>Hash</a:t>
                  </a:r>
                  <a:endParaRPr lang="ko-KR" altLang="en-US" dirty="0"/>
                </a:p>
              </p:txBody>
            </p:sp>
          </p:grp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265690" y="2382640"/>
                <a:ext cx="1445291" cy="1445291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3520511" y="5913480"/>
              <a:ext cx="4702629" cy="400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단방향</a:t>
              </a:r>
              <a:r>
                <a:rPr lang="ko-KR" altLang="en-US" sz="1600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해시 </a:t>
              </a:r>
              <a:r>
                <a:rPr lang="en-US" altLang="ko-KR" sz="1600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600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결정론적</a:t>
              </a: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892" y="3965510"/>
              <a:ext cx="660808" cy="71762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200" y="3916924"/>
              <a:ext cx="852651" cy="829606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7032230" y="1936165"/>
            <a:ext cx="3988607" cy="3718896"/>
            <a:chOff x="7042877" y="2018341"/>
            <a:chExt cx="4488274" cy="4015060"/>
          </a:xfrm>
        </p:grpSpPr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2877" y="2018341"/>
              <a:ext cx="4488274" cy="1833488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2877" y="4348045"/>
              <a:ext cx="4488274" cy="1685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6316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10" y="153286"/>
            <a:ext cx="3640740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 채굴 과정</a:t>
            </a:r>
          </a:p>
        </p:txBody>
      </p:sp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15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6377" y="875620"/>
            <a:ext cx="367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다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채굴의 원리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2828085" y="1624815"/>
            <a:ext cx="6334027" cy="3704063"/>
            <a:chOff x="2677886" y="1722400"/>
            <a:chExt cx="7061815" cy="458659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7886" y="1722400"/>
              <a:ext cx="7061815" cy="4030073"/>
            </a:xfrm>
            <a:prstGeom prst="rect">
              <a:avLst/>
            </a:prstGeom>
          </p:spPr>
        </p:pic>
        <p:grpSp>
          <p:nvGrpSpPr>
            <p:cNvPr id="45" name="그룹 44"/>
            <p:cNvGrpSpPr/>
            <p:nvPr/>
          </p:nvGrpSpPr>
          <p:grpSpPr>
            <a:xfrm>
              <a:off x="3424335" y="2379306"/>
              <a:ext cx="2537926" cy="3929689"/>
              <a:chOff x="3424335" y="2379306"/>
              <a:chExt cx="2537926" cy="3929689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3424335" y="2379306"/>
                <a:ext cx="2537926" cy="27058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6" name="직선 화살표 연결선 35"/>
              <p:cNvCxnSpPr/>
              <p:nvPr/>
            </p:nvCxnSpPr>
            <p:spPr>
              <a:xfrm>
                <a:off x="5141167" y="2649894"/>
                <a:ext cx="33860" cy="3659101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직사각형 46"/>
          <p:cNvSpPr/>
          <p:nvPr/>
        </p:nvSpPr>
        <p:spPr>
          <a:xfrm>
            <a:off x="2275363" y="5380607"/>
            <a:ext cx="81824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00000000000000000002602f45f03c140e2d3a1f97f2a8e230490bc088111896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0651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10" y="153286"/>
            <a:ext cx="3640740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 채굴 과정</a:t>
            </a:r>
          </a:p>
        </p:txBody>
      </p:sp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16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6377" y="875620"/>
            <a:ext cx="367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다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채굴의 원리 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블록구조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2" y="1560045"/>
            <a:ext cx="7300151" cy="4612156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835089" y="3399242"/>
            <a:ext cx="2118425" cy="557559"/>
            <a:chOff x="2012738" y="4405014"/>
            <a:chExt cx="2890738" cy="929229"/>
          </a:xfrm>
        </p:grpSpPr>
        <p:sp>
          <p:nvSpPr>
            <p:cNvPr id="24" name="정육면체 23"/>
            <p:cNvSpPr/>
            <p:nvPr/>
          </p:nvSpPr>
          <p:spPr>
            <a:xfrm>
              <a:off x="2012738" y="4445969"/>
              <a:ext cx="888275" cy="88827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정육면체 24"/>
            <p:cNvSpPr/>
            <p:nvPr/>
          </p:nvSpPr>
          <p:spPr>
            <a:xfrm>
              <a:off x="3013970" y="4432663"/>
              <a:ext cx="888274" cy="88827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정육면체 25"/>
            <p:cNvSpPr/>
            <p:nvPr/>
          </p:nvSpPr>
          <p:spPr>
            <a:xfrm>
              <a:off x="4015203" y="4405014"/>
              <a:ext cx="888273" cy="88827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2806035" y="4765102"/>
              <a:ext cx="319006" cy="250009"/>
            </a:xfrm>
            <a:prstGeom prst="ellipse">
              <a:avLst/>
            </a:prstGeom>
            <a:noFill/>
            <a:ln w="3492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3800119" y="4780342"/>
              <a:ext cx="319006" cy="250009"/>
            </a:xfrm>
            <a:prstGeom prst="ellipse">
              <a:avLst/>
            </a:prstGeom>
            <a:noFill/>
            <a:ln w="3492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" name="직선 연결선 4"/>
          <p:cNvCxnSpPr/>
          <p:nvPr/>
        </p:nvCxnSpPr>
        <p:spPr>
          <a:xfrm>
            <a:off x="4617720" y="1691640"/>
            <a:ext cx="9144" cy="4361688"/>
          </a:xfrm>
          <a:prstGeom prst="line">
            <a:avLst/>
          </a:prstGeom>
          <a:ln w="1079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2953512" y="1691641"/>
            <a:ext cx="1664208" cy="170760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 flipV="1">
            <a:off x="2795893" y="3932226"/>
            <a:ext cx="1830971" cy="2121103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478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10" y="153286"/>
            <a:ext cx="3640740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 채굴 과정</a:t>
            </a:r>
          </a:p>
        </p:txBody>
      </p:sp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17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6377" y="875620"/>
            <a:ext cx="367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다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채굴의 원리 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거래내역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397" y="1664909"/>
            <a:ext cx="5853001" cy="43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12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18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6377" y="875620"/>
            <a:ext cx="367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다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채굴의 원리 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(Hash)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38503" y="2902699"/>
            <a:ext cx="81824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00000000000000000002602f45f03c140e2d3a1f97f2a8e230490bc088111896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38501" y="2705552"/>
            <a:ext cx="6000627" cy="69046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03818" y="2902698"/>
            <a:ext cx="2071396" cy="320781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6" idx="2"/>
            <a:endCxn id="20" idx="0"/>
          </p:cNvCxnSpPr>
          <p:nvPr/>
        </p:nvCxnSpPr>
        <p:spPr>
          <a:xfrm>
            <a:off x="1839516" y="3223479"/>
            <a:ext cx="0" cy="7042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D5FBB2-06D5-43F2-A1D3-02A2A7564CF8}"/>
              </a:ext>
            </a:extLst>
          </p:cNvPr>
          <p:cNvSpPr txBox="1"/>
          <p:nvPr/>
        </p:nvSpPr>
        <p:spPr>
          <a:xfrm>
            <a:off x="354173" y="3927773"/>
            <a:ext cx="2970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 b="1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개수가 늘어날 수록 뒤의 문자열의</a:t>
            </a:r>
            <a:endParaRPr lang="en-US" altLang="ko-KR" sz="1400" b="1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b="1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크기</a:t>
            </a:r>
            <a:r>
              <a:rPr lang="en-US" altLang="ko-KR" sz="1400" b="1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b="1" dirty="0" err="1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자리수는</a:t>
            </a:r>
            <a:r>
              <a:rPr lang="en-US" altLang="ko-KR" sz="1400" b="1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400" b="1" dirty="0" err="1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줄어듬</a:t>
            </a:r>
            <a:endParaRPr lang="en-US" altLang="ko-KR" sz="1400" b="1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875213" y="2902698"/>
            <a:ext cx="3717611" cy="32078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stCxn id="21" idx="2"/>
            <a:endCxn id="34" idx="0"/>
          </p:cNvCxnSpPr>
          <p:nvPr/>
        </p:nvCxnSpPr>
        <p:spPr>
          <a:xfrm>
            <a:off x="4734019" y="3223479"/>
            <a:ext cx="1115" cy="9936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0D5FBB2-06D5-43F2-A1D3-02A2A7564CF8}"/>
              </a:ext>
            </a:extLst>
          </p:cNvPr>
          <p:cNvSpPr txBox="1"/>
          <p:nvPr/>
        </p:nvSpPr>
        <p:spPr>
          <a:xfrm>
            <a:off x="3232018" y="4217161"/>
            <a:ext cx="30062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문자열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실제로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해싱되는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값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크기가 줄어든다는 것은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입력값에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대한 요약수준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(=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추상화 수준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더 높아진다는 것을 의미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제목 2"/>
          <p:cNvSpPr>
            <a:spLocks noGrp="1"/>
          </p:cNvSpPr>
          <p:nvPr>
            <p:ph type="title"/>
          </p:nvPr>
        </p:nvSpPr>
        <p:spPr>
          <a:xfrm>
            <a:off x="8710" y="153286"/>
            <a:ext cx="3640740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 채굴 과정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1363513"/>
            <a:ext cx="4310299" cy="497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53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Ⅲ. </a:t>
            </a:r>
            <a:r>
              <a:rPr lang="ko-KR" altLang="en-US" dirty="0"/>
              <a:t>비트코인 이용법</a:t>
            </a:r>
            <a:endParaRPr lang="en-US" altLang="ko-KR" sz="2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335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485775" y="1820272"/>
            <a:ext cx="11630027" cy="4081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eaLnBrk="0" fontAlgn="t" latinLnBrk="0" hangingPunct="0">
              <a:lnSpc>
                <a:spcPct val="12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  <a:sym typeface="Wingdings" pitchFamily="2" charset="2"/>
              </a:rPr>
              <a:t>Ⅰ.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  <a:sym typeface="Wingdings" pitchFamily="2" charset="2"/>
              </a:rPr>
              <a:t>비트코인 발행 원리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  <a:sym typeface="Wingdings" pitchFamily="2" charset="2"/>
            </a:endParaRPr>
          </a:p>
          <a:p>
            <a:pPr eaLnBrk="0" fontAlgn="t" latinLnBrk="0" hangingPunct="0">
              <a:lnSpc>
                <a:spcPct val="120000"/>
              </a:lnSpc>
            </a:pP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  <a:sym typeface="Wingdings" pitchFamily="2" charset="2"/>
            </a:endParaRPr>
          </a:p>
          <a:p>
            <a:pPr eaLnBrk="0" fontAlgn="t" latinLnBrk="0" hangingPunct="0">
              <a:lnSpc>
                <a:spcPct val="12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  <a:sym typeface="Wingdings" pitchFamily="2" charset="2"/>
              </a:rPr>
              <a:t>Ⅱ.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  <a:sym typeface="Wingdings" pitchFamily="2" charset="2"/>
              </a:rPr>
              <a:t>비트코인 채굴 과정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  <a:sym typeface="Wingdings" pitchFamily="2" charset="2"/>
            </a:endParaRPr>
          </a:p>
          <a:p>
            <a:pPr eaLnBrk="0" fontAlgn="t" latinLnBrk="0" hangingPunct="0">
              <a:lnSpc>
                <a:spcPct val="120000"/>
              </a:lnSpc>
            </a:pP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  <a:sym typeface="Wingdings" pitchFamily="2" charset="2"/>
            </a:endParaRPr>
          </a:p>
          <a:p>
            <a:pPr eaLnBrk="0" fontAlgn="t" latinLnBrk="0" hangingPunct="0">
              <a:lnSpc>
                <a:spcPct val="12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  <a:sym typeface="Wingdings" pitchFamily="2" charset="2"/>
              </a:rPr>
              <a:t>Ⅲ.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  <a:sym typeface="Wingdings" pitchFamily="2" charset="2"/>
              </a:rPr>
              <a:t>비트코인 이용법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  <a:sym typeface="Wingdings" pitchFamily="2" charset="2"/>
            </a:endParaRPr>
          </a:p>
          <a:p>
            <a:pPr eaLnBrk="0" fontAlgn="t" latinLnBrk="0" hangingPunct="0">
              <a:lnSpc>
                <a:spcPct val="120000"/>
              </a:lnSpc>
            </a:pP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  <a:sym typeface="Wingdings" pitchFamily="2" charset="2"/>
            </a:endParaRPr>
          </a:p>
          <a:p>
            <a:pPr eaLnBrk="0" fontAlgn="t" latinLnBrk="0" hangingPunct="0">
              <a:lnSpc>
                <a:spcPct val="12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  <a:sym typeface="Wingdings" pitchFamily="2" charset="2"/>
              </a:rPr>
              <a:t>Ⅳ.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  <a:sym typeface="Wingdings" pitchFamily="2" charset="2"/>
              </a:rPr>
              <a:t>비트코인의 위험성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  <a:sym typeface="Wingdings" pitchFamily="2" charset="2"/>
            </a:endParaRPr>
          </a:p>
          <a:p>
            <a:pPr eaLnBrk="0" fontAlgn="t" latinLnBrk="0" hangingPunct="0">
              <a:lnSpc>
                <a:spcPct val="120000"/>
              </a:lnSpc>
            </a:pP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  <a:sym typeface="Wingdings" pitchFamily="2" charset="2"/>
            </a:endParaRPr>
          </a:p>
          <a:p>
            <a:pPr eaLnBrk="0" fontAlgn="t" latinLnBrk="0" hangingPunct="0">
              <a:lnSpc>
                <a:spcPct val="12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  <a:sym typeface="Wingdings" pitchFamily="2" charset="2"/>
              </a:rPr>
              <a:t> 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0995-A3F2-4EFB-92D3-DA3C67A98103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183265" y="153290"/>
            <a:ext cx="1228221" cy="470317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59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20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377" y="875620"/>
            <a:ext cx="367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비트코인 거래과정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448" y="1275731"/>
            <a:ext cx="7147179" cy="5162680"/>
          </a:xfrm>
          <a:prstGeom prst="rect">
            <a:avLst/>
          </a:prstGeom>
        </p:spPr>
      </p:pic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709" y="153286"/>
            <a:ext cx="320151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Ⅲ.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 이용법</a:t>
            </a:r>
          </a:p>
        </p:txBody>
      </p:sp>
    </p:spTree>
    <p:extLst>
      <p:ext uri="{BB962C8B-B14F-4D97-AF65-F5344CB8AC3E}">
        <p14:creationId xmlns:p14="http://schemas.microsoft.com/office/powerpoint/2010/main" val="3686463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21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378" y="875620"/>
            <a:ext cx="4278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나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비트코인 획득 방법 및 차이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674993" y="2326298"/>
            <a:ext cx="3785004" cy="3173141"/>
            <a:chOff x="1161119" y="1546333"/>
            <a:chExt cx="4113346" cy="3435134"/>
          </a:xfrm>
        </p:grpSpPr>
        <p:grpSp>
          <p:nvGrpSpPr>
            <p:cNvPr id="31" name="그룹 30"/>
            <p:cNvGrpSpPr/>
            <p:nvPr/>
          </p:nvGrpSpPr>
          <p:grpSpPr>
            <a:xfrm>
              <a:off x="1161119" y="2273098"/>
              <a:ext cx="4098213" cy="1281505"/>
              <a:chOff x="963093" y="2146186"/>
              <a:chExt cx="4098213" cy="1281505"/>
            </a:xfrm>
          </p:grpSpPr>
          <p:cxnSp>
            <p:nvCxnSpPr>
              <p:cNvPr id="28" name="직선 화살표 연결선 27"/>
              <p:cNvCxnSpPr/>
              <p:nvPr/>
            </p:nvCxnSpPr>
            <p:spPr>
              <a:xfrm flipV="1">
                <a:off x="1894257" y="2993495"/>
                <a:ext cx="2266011" cy="12874"/>
              </a:xfrm>
              <a:prstGeom prst="straightConnector1">
                <a:avLst/>
              </a:prstGeom>
              <a:ln w="34925" cmpd="sng">
                <a:solidFill>
                  <a:schemeClr val="accent1">
                    <a:lumMod val="75000"/>
                  </a:schemeClr>
                </a:solidFill>
                <a:headEnd type="arrow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/>
              <p:nvPr/>
            </p:nvCxnSpPr>
            <p:spPr>
              <a:xfrm flipH="1">
                <a:off x="1928327" y="2582750"/>
                <a:ext cx="2231941" cy="658"/>
              </a:xfrm>
              <a:prstGeom prst="straightConnector1">
                <a:avLst/>
              </a:prstGeom>
              <a:ln w="34925" cmpd="sng">
                <a:solidFill>
                  <a:schemeClr val="accent1">
                    <a:lumMod val="75000"/>
                  </a:schemeClr>
                </a:solidFill>
                <a:headEnd type="arrow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093" y="2282242"/>
                <a:ext cx="931164" cy="931164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0142" y="2308602"/>
                <a:ext cx="931164" cy="931164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8327" y="2146186"/>
                <a:ext cx="318202" cy="370947"/>
              </a:xfrm>
              <a:prstGeom prst="rect">
                <a:avLst/>
              </a:prstGeom>
            </p:spPr>
          </p:pic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5471" y="2282242"/>
                <a:ext cx="1022427" cy="1022427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5881" y="3085500"/>
                <a:ext cx="342191" cy="342191"/>
              </a:xfrm>
              <a:prstGeom prst="rect">
                <a:avLst/>
              </a:prstGeom>
            </p:spPr>
          </p:pic>
        </p:grpSp>
        <p:sp>
          <p:nvSpPr>
            <p:cNvPr id="35" name="TextBox 34"/>
            <p:cNvSpPr txBox="1"/>
            <p:nvPr/>
          </p:nvSpPr>
          <p:spPr>
            <a:xfrm>
              <a:off x="1633210" y="1546333"/>
              <a:ext cx="3089947" cy="399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거래소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91852" y="4181815"/>
              <a:ext cx="4082613" cy="79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44" indent="-285744">
                <a:buFontTx/>
                <a:buChar char="-"/>
              </a:pPr>
              <a:r>
                <a:rPr lang="ko-KR" altLang="en-US" sz="1400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가장 일반적</a:t>
              </a:r>
              <a:endParaRPr lang="en-US" altLang="ko-KR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44" indent="-285744">
                <a:buFontTx/>
                <a:buChar char="-"/>
              </a:pPr>
              <a:r>
                <a:rPr lang="ko-KR" altLang="en-US" sz="1400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수수료가 싸다</a:t>
              </a:r>
              <a:endParaRPr lang="en-US" altLang="ko-KR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44" indent="-285744">
                <a:buFontTx/>
                <a:buChar char="-"/>
              </a:pPr>
              <a:r>
                <a:rPr lang="ko-KR" altLang="en-US" sz="1400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게시판이 있어서 구매 시기를 파악하기 쉽다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288017" y="2323720"/>
            <a:ext cx="3945480" cy="3040481"/>
            <a:chOff x="1127049" y="1527015"/>
            <a:chExt cx="4287743" cy="3291523"/>
          </a:xfrm>
        </p:grpSpPr>
        <p:grpSp>
          <p:nvGrpSpPr>
            <p:cNvPr id="39" name="그룹 38"/>
            <p:cNvGrpSpPr/>
            <p:nvPr/>
          </p:nvGrpSpPr>
          <p:grpSpPr>
            <a:xfrm>
              <a:off x="1127049" y="2283188"/>
              <a:ext cx="4287743" cy="1238060"/>
              <a:chOff x="929023" y="2156276"/>
              <a:chExt cx="4287743" cy="1238060"/>
            </a:xfrm>
          </p:grpSpPr>
          <p:cxnSp>
            <p:nvCxnSpPr>
              <p:cNvPr id="42" name="직선 화살표 연결선 41"/>
              <p:cNvCxnSpPr/>
              <p:nvPr/>
            </p:nvCxnSpPr>
            <p:spPr>
              <a:xfrm flipV="1">
                <a:off x="1894257" y="2993495"/>
                <a:ext cx="2266011" cy="12874"/>
              </a:xfrm>
              <a:prstGeom prst="straightConnector1">
                <a:avLst/>
              </a:prstGeom>
              <a:ln w="34925" cmpd="sng">
                <a:solidFill>
                  <a:schemeClr val="accent1">
                    <a:lumMod val="75000"/>
                  </a:schemeClr>
                </a:solidFill>
                <a:headEnd type="arrow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/>
              <p:nvPr/>
            </p:nvCxnSpPr>
            <p:spPr>
              <a:xfrm flipH="1">
                <a:off x="1928327" y="2582750"/>
                <a:ext cx="2231941" cy="658"/>
              </a:xfrm>
              <a:prstGeom prst="straightConnector1">
                <a:avLst/>
              </a:prstGeom>
              <a:ln w="34925" cmpd="sng">
                <a:solidFill>
                  <a:schemeClr val="accent1">
                    <a:lumMod val="75000"/>
                  </a:schemeClr>
                </a:solidFill>
                <a:headEnd type="arrow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9023" y="2282242"/>
                <a:ext cx="931164" cy="931164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6291" y="2156276"/>
                <a:ext cx="318202" cy="370947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4339" y="2267715"/>
                <a:ext cx="1022427" cy="1022427"/>
              </a:xfrm>
              <a:prstGeom prst="rect">
                <a:avLst/>
              </a:prstGeom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5886" y="3052145"/>
                <a:ext cx="342191" cy="342191"/>
              </a:xfrm>
              <a:prstGeom prst="rect">
                <a:avLst/>
              </a:prstGeom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1697348" y="1527015"/>
              <a:ext cx="3089947" cy="399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판매소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50686" y="4252118"/>
              <a:ext cx="4082613" cy="566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44" indent="-285744">
                <a:buFontTx/>
                <a:buChar char="-"/>
              </a:pPr>
              <a:r>
                <a:rPr lang="ko-KR" altLang="en-US" sz="1400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쉽게 구매할 수 있다</a:t>
              </a:r>
              <a:endParaRPr lang="en-US" altLang="ko-KR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44" indent="-285744">
                <a:buFontTx/>
                <a:buChar char="-"/>
              </a:pPr>
              <a:r>
                <a:rPr lang="ko-KR" altLang="en-US" sz="1400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다양한 서비스 </a:t>
              </a:r>
              <a:r>
                <a:rPr lang="en-US" altLang="ko-KR" sz="1400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400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신용카드 결제</a:t>
              </a:r>
              <a:r>
                <a:rPr lang="en-US" altLang="ko-KR" sz="1400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매월 적립 등</a:t>
              </a:r>
              <a:r>
                <a:rPr lang="en-US" altLang="ko-KR" sz="1400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8090445" y="2323720"/>
            <a:ext cx="3853763" cy="2957992"/>
            <a:chOff x="1127049" y="1516926"/>
            <a:chExt cx="4188068" cy="3202223"/>
          </a:xfrm>
        </p:grpSpPr>
        <p:grpSp>
          <p:nvGrpSpPr>
            <p:cNvPr id="50" name="그룹 49"/>
            <p:cNvGrpSpPr/>
            <p:nvPr/>
          </p:nvGrpSpPr>
          <p:grpSpPr>
            <a:xfrm>
              <a:off x="1127049" y="2293520"/>
              <a:ext cx="3231245" cy="1249848"/>
              <a:chOff x="929023" y="2166608"/>
              <a:chExt cx="3231245" cy="1249848"/>
            </a:xfrm>
          </p:grpSpPr>
          <p:cxnSp>
            <p:nvCxnSpPr>
              <p:cNvPr id="53" name="직선 화살표 연결선 52"/>
              <p:cNvCxnSpPr/>
              <p:nvPr/>
            </p:nvCxnSpPr>
            <p:spPr>
              <a:xfrm flipV="1">
                <a:off x="1894257" y="2993495"/>
                <a:ext cx="2266011" cy="12874"/>
              </a:xfrm>
              <a:prstGeom prst="straightConnector1">
                <a:avLst/>
              </a:prstGeom>
              <a:ln w="34925" cmpd="sng">
                <a:solidFill>
                  <a:schemeClr val="accent1">
                    <a:lumMod val="75000"/>
                  </a:schemeClr>
                </a:solidFill>
                <a:headEnd type="arrow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/>
              <p:nvPr/>
            </p:nvCxnSpPr>
            <p:spPr>
              <a:xfrm flipH="1">
                <a:off x="1928327" y="2582750"/>
                <a:ext cx="2231941" cy="658"/>
              </a:xfrm>
              <a:prstGeom prst="straightConnector1">
                <a:avLst/>
              </a:prstGeom>
              <a:ln w="34925" cmpd="sng">
                <a:solidFill>
                  <a:schemeClr val="accent1">
                    <a:lumMod val="75000"/>
                  </a:schemeClr>
                </a:solidFill>
                <a:headEnd type="arrow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9023" y="2282242"/>
                <a:ext cx="931164" cy="931164"/>
              </a:xfrm>
              <a:prstGeom prst="rect">
                <a:avLst/>
              </a:prstGeom>
            </p:spPr>
          </p:pic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7582" y="2166608"/>
                <a:ext cx="318202" cy="370947"/>
              </a:xfrm>
              <a:prstGeom prst="rect">
                <a:avLst/>
              </a:prstGeom>
            </p:spPr>
          </p:pic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5023" y="3074265"/>
                <a:ext cx="342191" cy="342191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1589724" y="1516926"/>
              <a:ext cx="3089946" cy="399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ATM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232504" y="4152729"/>
              <a:ext cx="4082613" cy="566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44" indent="-285744">
                <a:buFontTx/>
                <a:buChar char="-"/>
              </a:pPr>
              <a:r>
                <a:rPr lang="ko-KR" altLang="en-US" sz="1400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오프라인에서 곧장 구매할 수 있다</a:t>
              </a:r>
              <a:endParaRPr lang="en-US" altLang="ko-KR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44" indent="-285744">
                <a:buFontTx/>
                <a:buChar char="-"/>
              </a:pPr>
              <a:r>
                <a:rPr lang="ko-KR" altLang="en-US" sz="1400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비트코인 회사에 등록 불필요</a:t>
              </a:r>
              <a:endParaRPr lang="en-US" altLang="ko-KR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161" y="2750647"/>
            <a:ext cx="1417864" cy="1417864"/>
          </a:xfrm>
          <a:prstGeom prst="rect">
            <a:avLst/>
          </a:prstGeom>
        </p:spPr>
      </p:pic>
      <p:sp>
        <p:nvSpPr>
          <p:cNvPr id="45" name="제목 2"/>
          <p:cNvSpPr>
            <a:spLocks noGrp="1"/>
          </p:cNvSpPr>
          <p:nvPr>
            <p:ph type="title"/>
          </p:nvPr>
        </p:nvSpPr>
        <p:spPr>
          <a:xfrm>
            <a:off x="8709" y="153286"/>
            <a:ext cx="320151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Ⅲ.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 이용법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072A60-3C60-4C30-866E-8AD1E2ECB6A3}"/>
              </a:ext>
            </a:extLst>
          </p:cNvPr>
          <p:cNvSpPr txBox="1"/>
          <p:nvPr/>
        </p:nvSpPr>
        <p:spPr>
          <a:xfrm>
            <a:off x="866957" y="6038776"/>
            <a:ext cx="106847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채굴의 경우 지금은 규모가 개인을 넘어 조직</a:t>
            </a:r>
            <a:r>
              <a:rPr lang="en-US" altLang="ko-KR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회사 단위로 확대되면서 </a:t>
            </a:r>
            <a:r>
              <a:rPr lang="ko-KR" altLang="en-US" sz="20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개인이 채굴을 하기에는 어려운 상황</a:t>
            </a:r>
            <a:endParaRPr lang="en-US" altLang="ko-KR" sz="200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89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22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378" y="875620"/>
            <a:ext cx="4278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다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지갑의 종류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709" y="153286"/>
            <a:ext cx="320151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Ⅲ.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 이용법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721" y="2087483"/>
            <a:ext cx="3954099" cy="208737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70858" y="1536955"/>
            <a:ext cx="284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Hot wallets 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71238" y="4370366"/>
            <a:ext cx="2434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Tx/>
              <a:buChar char="-"/>
            </a:pP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상시 거래 가능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44" indent="-285744">
              <a:buFontTx/>
              <a:buChar char="-"/>
            </a:pP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브라우저에서 사용이 쉬움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44" indent="-285744">
              <a:buFontTx/>
              <a:buChar char="-"/>
            </a:pP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수수료가 없음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43314" y="1536955"/>
            <a:ext cx="323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Cold wallets 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71239" y="5331839"/>
            <a:ext cx="2520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Tx/>
              <a:buChar char="-"/>
            </a:pP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해킹의 위험에 노출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44" indent="-285744">
              <a:buFontTx/>
              <a:buChar char="-"/>
            </a:pP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 소프트웨어를 설치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35B970-213C-4067-B00B-8A550CC3B8E2}"/>
              </a:ext>
            </a:extLst>
          </p:cNvPr>
          <p:cNvSpPr/>
          <p:nvPr/>
        </p:nvSpPr>
        <p:spPr>
          <a:xfrm>
            <a:off x="1463723" y="4405635"/>
            <a:ext cx="699159" cy="3445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장점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35B970-213C-4067-B00B-8A550CC3B8E2}"/>
              </a:ext>
            </a:extLst>
          </p:cNvPr>
          <p:cNvSpPr/>
          <p:nvPr/>
        </p:nvSpPr>
        <p:spPr>
          <a:xfrm>
            <a:off x="1463722" y="5356615"/>
            <a:ext cx="699159" cy="3445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50830" y="4367946"/>
            <a:ext cx="2434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Tx/>
              <a:buChar char="-"/>
            </a:pP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안전한 장소에 보관 가능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44" indent="-285744">
              <a:buFontTx/>
              <a:buChar char="-"/>
            </a:pP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소프트웨어 비용 없음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44" indent="-285744">
              <a:buFontTx/>
              <a:buChar char="-"/>
            </a:pP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해킹 공격에 안전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50829" y="5329419"/>
            <a:ext cx="3076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Tx/>
              <a:buChar char="-"/>
            </a:pP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물리적 지갑임으로 훼손 가능성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44" indent="-285744">
              <a:buFontTx/>
              <a:buChar char="-"/>
            </a:pP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사용방법이 번거로움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35B970-213C-4067-B00B-8A550CC3B8E2}"/>
              </a:ext>
            </a:extLst>
          </p:cNvPr>
          <p:cNvSpPr/>
          <p:nvPr/>
        </p:nvSpPr>
        <p:spPr>
          <a:xfrm>
            <a:off x="7143315" y="4403215"/>
            <a:ext cx="699159" cy="3445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장점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35B970-213C-4067-B00B-8A550CC3B8E2}"/>
              </a:ext>
            </a:extLst>
          </p:cNvPr>
          <p:cNvSpPr/>
          <p:nvPr/>
        </p:nvSpPr>
        <p:spPr>
          <a:xfrm>
            <a:off x="7143314" y="5354195"/>
            <a:ext cx="699159" cy="3445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307" y="2087481"/>
            <a:ext cx="3829140" cy="209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98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23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378" y="875620"/>
            <a:ext cx="4278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다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>
                <a:latin typeface="나눔고딕" pitchFamily="50" charset="-127"/>
                <a:ea typeface="나눔고딕" pitchFamily="50" charset="-127"/>
              </a:rPr>
              <a:t>비트코인 거래소 고르는 방법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709" y="153286"/>
            <a:ext cx="320151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Ⅲ.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 이용법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295416" y="1715565"/>
            <a:ext cx="3383280" cy="2216049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35B970-213C-4067-B00B-8A550CC3B8E2}"/>
              </a:ext>
            </a:extLst>
          </p:cNvPr>
          <p:cNvSpPr/>
          <p:nvPr/>
        </p:nvSpPr>
        <p:spPr>
          <a:xfrm>
            <a:off x="2811073" y="1611682"/>
            <a:ext cx="2438883" cy="3445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안전성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24" y="2517509"/>
            <a:ext cx="783336" cy="78333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6581176" y="1715565"/>
            <a:ext cx="3383280" cy="2216049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35B970-213C-4067-B00B-8A550CC3B8E2}"/>
              </a:ext>
            </a:extLst>
          </p:cNvPr>
          <p:cNvSpPr/>
          <p:nvPr/>
        </p:nvSpPr>
        <p:spPr>
          <a:xfrm>
            <a:off x="7096833" y="1611682"/>
            <a:ext cx="2438883" cy="3445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입금방법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제휴 은행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295416" y="4261900"/>
            <a:ext cx="3383280" cy="2216049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35B970-213C-4067-B00B-8A550CC3B8E2}"/>
              </a:ext>
            </a:extLst>
          </p:cNvPr>
          <p:cNvSpPr/>
          <p:nvPr/>
        </p:nvSpPr>
        <p:spPr>
          <a:xfrm>
            <a:off x="2811073" y="4158015"/>
            <a:ext cx="2438883" cy="3445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출금 수수료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581176" y="4261900"/>
            <a:ext cx="3383280" cy="2216049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35B970-213C-4067-B00B-8A550CC3B8E2}"/>
              </a:ext>
            </a:extLst>
          </p:cNvPr>
          <p:cNvSpPr/>
          <p:nvPr/>
        </p:nvSpPr>
        <p:spPr>
          <a:xfrm>
            <a:off x="7096833" y="4158015"/>
            <a:ext cx="2438883" cy="3445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 수단의 편의성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34397" y="3434459"/>
            <a:ext cx="2888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안전한가</a:t>
            </a:r>
            <a:r>
              <a:rPr lang="en-US" altLang="ko-KR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 </a:t>
            </a: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신뢰할 수 있는가</a:t>
            </a:r>
            <a:r>
              <a:rPr lang="en-US" altLang="ko-KR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72" y="2520979"/>
            <a:ext cx="783336" cy="783336"/>
          </a:xfrm>
          <a:prstGeom prst="rect">
            <a:avLst/>
          </a:prstGeom>
        </p:spPr>
      </p:pic>
      <p:sp>
        <p:nvSpPr>
          <p:cNvPr id="3" name="사각형 설명선 2"/>
          <p:cNvSpPr/>
          <p:nvPr/>
        </p:nvSpPr>
        <p:spPr>
          <a:xfrm>
            <a:off x="2942243" y="2110329"/>
            <a:ext cx="832104" cy="41009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자산관리</a:t>
            </a:r>
          </a:p>
        </p:txBody>
      </p:sp>
      <p:sp>
        <p:nvSpPr>
          <p:cNvPr id="25" name="사각형 설명선 24"/>
          <p:cNvSpPr/>
          <p:nvPr/>
        </p:nvSpPr>
        <p:spPr>
          <a:xfrm>
            <a:off x="4235468" y="2107418"/>
            <a:ext cx="832104" cy="41009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399" y="2380746"/>
            <a:ext cx="753628" cy="75516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171878" y="3507291"/>
            <a:ext cx="2363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입금 수수료는</a:t>
            </a:r>
            <a:r>
              <a:rPr lang="en-US" altLang="ko-KR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 </a:t>
            </a: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제휴은행은</a:t>
            </a:r>
            <a:r>
              <a:rPr lang="en-US" altLang="ko-KR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179" y="2468885"/>
            <a:ext cx="572183" cy="6670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72" y="4936981"/>
            <a:ext cx="630936" cy="63093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399" y="4916812"/>
            <a:ext cx="662653" cy="662653"/>
          </a:xfrm>
          <a:prstGeom prst="rect">
            <a:avLst/>
          </a:prstGeom>
        </p:spPr>
      </p:pic>
      <p:cxnSp>
        <p:nvCxnSpPr>
          <p:cNvPr id="34" name="직선 화살표 연결선 33"/>
          <p:cNvCxnSpPr>
            <a:stCxn id="28" idx="1"/>
            <a:endCxn id="5" idx="3"/>
          </p:cNvCxnSpPr>
          <p:nvPr/>
        </p:nvCxnSpPr>
        <p:spPr>
          <a:xfrm flipH="1">
            <a:off x="3442009" y="5248139"/>
            <a:ext cx="1151391" cy="4311"/>
          </a:xfrm>
          <a:prstGeom prst="straightConnector1">
            <a:avLst/>
          </a:prstGeom>
          <a:ln w="34925" cmpd="sng">
            <a:solidFill>
              <a:schemeClr val="accent1">
                <a:lumMod val="75000"/>
              </a:schemeClr>
            </a:solidFill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066990" y="5993704"/>
            <a:ext cx="19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출금 및 거래 수수료는</a:t>
            </a:r>
            <a:r>
              <a:rPr lang="en-US" altLang="ko-KR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178" y="4832857"/>
            <a:ext cx="999639" cy="99963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01" y="4719175"/>
            <a:ext cx="921215" cy="130149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41607" y="5925751"/>
            <a:ext cx="2824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차트의 편의성 및 </a:t>
            </a:r>
            <a:r>
              <a:rPr lang="ko-KR" altLang="en-US" sz="1400" dirty="0" err="1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스마트폰</a:t>
            </a: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 시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속도 및 편리함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806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24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378" y="875620"/>
            <a:ext cx="4278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다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비트코인 거래소 고르는 방법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709" y="153286"/>
            <a:ext cx="320151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Ⅲ.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 이용법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225" y="1882040"/>
            <a:ext cx="5860923" cy="349738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45219" y="5660454"/>
            <a:ext cx="10501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z="16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기준 </a:t>
            </a:r>
            <a:r>
              <a:rPr lang="en-US" altLang="ko-KR" sz="16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6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 거래소 </a:t>
            </a:r>
            <a:r>
              <a:rPr lang="ko-KR" altLang="en-US" sz="1600" dirty="0" err="1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업비트</a:t>
            </a:r>
            <a:endParaRPr lang="en-US" altLang="ko-KR" sz="16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 수수료</a:t>
            </a:r>
            <a:r>
              <a:rPr lang="en-US" altLang="ko-KR" sz="16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UI</a:t>
            </a:r>
            <a:r>
              <a:rPr lang="ko-KR" altLang="en-US" sz="16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측면</a:t>
            </a:r>
            <a:r>
              <a:rPr lang="en-US" altLang="ko-KR" sz="16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처리속도</a:t>
            </a:r>
            <a:r>
              <a:rPr lang="en-US" altLang="ko-KR" sz="16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거래량 등 </a:t>
            </a:r>
          </a:p>
        </p:txBody>
      </p:sp>
    </p:spTree>
    <p:extLst>
      <p:ext uri="{BB962C8B-B14F-4D97-AF65-F5344CB8AC3E}">
        <p14:creationId xmlns:p14="http://schemas.microsoft.com/office/powerpoint/2010/main" val="831607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25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378" y="875620"/>
            <a:ext cx="4278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라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비트코인 구매 단계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709" y="153286"/>
            <a:ext cx="320151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Ⅲ.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 이용법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23363" y="5651310"/>
            <a:ext cx="6290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일반적인 증권사 </a:t>
            </a:r>
            <a:r>
              <a:rPr lang="ko-KR" altLang="en-US" sz="1600" dirty="0" err="1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어플과</a:t>
            </a:r>
            <a:r>
              <a:rPr lang="ko-KR" altLang="en-US" sz="16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동일한 방식으로 이용 가능</a:t>
            </a:r>
            <a:endParaRPr lang="en-US" altLang="ko-KR" sz="16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점으로는 </a:t>
            </a:r>
            <a:r>
              <a:rPr lang="en-US" altLang="ko-KR" sz="16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24</a:t>
            </a:r>
            <a:r>
              <a:rPr lang="ko-KR" altLang="en-US" sz="16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언제든지 매매 가능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282" y="1742189"/>
            <a:ext cx="6869719" cy="35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58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26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378" y="875620"/>
            <a:ext cx="4278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마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비트코인 결제 방법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709" y="153286"/>
            <a:ext cx="320151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Ⅲ.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 이용법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665" y="2411161"/>
            <a:ext cx="1947073" cy="26370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473" y="2411162"/>
            <a:ext cx="1847659" cy="2673209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2" y="2392305"/>
            <a:ext cx="2361927" cy="267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A49198-3D5C-4789-BE3E-108D94A2CEAF}"/>
              </a:ext>
            </a:extLst>
          </p:cNvPr>
          <p:cNvSpPr txBox="1"/>
          <p:nvPr/>
        </p:nvSpPr>
        <p:spPr>
          <a:xfrm>
            <a:off x="2256530" y="5196727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rgbClr val="D9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 </a:t>
            </a:r>
            <a:r>
              <a:rPr lang="ko-KR" altLang="en-US" dirty="0">
                <a:solidFill>
                  <a:srgbClr val="D9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A49198-3D5C-4789-BE3E-108D94A2CEAF}"/>
              </a:ext>
            </a:extLst>
          </p:cNvPr>
          <p:cNvSpPr txBox="1"/>
          <p:nvPr/>
        </p:nvSpPr>
        <p:spPr>
          <a:xfrm>
            <a:off x="5197134" y="5200929"/>
            <a:ext cx="129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rgbClr val="D9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바코드 결제</a:t>
            </a:r>
            <a:endParaRPr lang="ko-KR" altLang="en-US" dirty="0">
              <a:solidFill>
                <a:srgbClr val="D9253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A49198-3D5C-4789-BE3E-108D94A2CEAF}"/>
              </a:ext>
            </a:extLst>
          </p:cNvPr>
          <p:cNvSpPr txBox="1"/>
          <p:nvPr/>
        </p:nvSpPr>
        <p:spPr>
          <a:xfrm>
            <a:off x="8422072" y="5196727"/>
            <a:ext cx="167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D9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Wallet </a:t>
            </a:r>
            <a:r>
              <a:rPr lang="en-US" altLang="ko-KR" dirty="0" err="1">
                <a:solidFill>
                  <a:srgbClr val="D9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Adress</a:t>
            </a:r>
            <a:endParaRPr lang="ko-KR" altLang="en-US" dirty="0">
              <a:solidFill>
                <a:srgbClr val="D9253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515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27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378" y="875620"/>
            <a:ext cx="4278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바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비트코인 송금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709" y="153286"/>
            <a:ext cx="320151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Ⅲ.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 이용법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62" y="3071754"/>
            <a:ext cx="1303135" cy="88504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707" y="3071754"/>
            <a:ext cx="1303135" cy="88504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043375" y="4541147"/>
            <a:ext cx="8182451" cy="254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1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25cZNQYB3issDCAOGODFPhdofjwKDJFdkfj3202jfdkm23kfdjfaksfdl</a:t>
            </a:r>
            <a:endParaRPr lang="ko-KR" altLang="en-US" sz="1051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4757597" y="3341246"/>
            <a:ext cx="2293847" cy="415061"/>
          </a:xfrm>
          <a:prstGeom prst="rightArrow">
            <a:avLst>
              <a:gd name="adj1" fmla="val 23106"/>
              <a:gd name="adj2" fmla="val 5219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628580" y="4104325"/>
            <a:ext cx="954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보내는 쪽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04810" y="4097884"/>
            <a:ext cx="954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받는 쪽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18" y="3711299"/>
            <a:ext cx="398527" cy="40006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74" y="2878112"/>
            <a:ext cx="598877" cy="59887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953949" y="3757443"/>
            <a:ext cx="636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송금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30651" y="2914317"/>
            <a:ext cx="1120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수수료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소액</a:t>
            </a:r>
            <a:r>
              <a:rPr lang="en-US" altLang="ko-KR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578" y="2914317"/>
            <a:ext cx="921215" cy="130149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583" y="2914317"/>
            <a:ext cx="921215" cy="130149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023363" y="5651310"/>
            <a:ext cx="6290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해외로 송금할 때 비트코인을 이용하면 수수료가 은행에 비해 저렴</a:t>
            </a:r>
            <a:endParaRPr lang="en-US" altLang="ko-KR" sz="16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840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28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378" y="875620"/>
            <a:ext cx="4278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사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비트코인 이용 시 주의사항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709" y="153286"/>
            <a:ext cx="320151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Ⅲ.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 이용법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370263" y="2667289"/>
            <a:ext cx="3383280" cy="2216049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35B970-213C-4067-B00B-8A550CC3B8E2}"/>
              </a:ext>
            </a:extLst>
          </p:cNvPr>
          <p:cNvSpPr/>
          <p:nvPr/>
        </p:nvSpPr>
        <p:spPr>
          <a:xfrm>
            <a:off x="885920" y="2563405"/>
            <a:ext cx="2438883" cy="3445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피싱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사기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406883" y="2697400"/>
            <a:ext cx="3383280" cy="2216049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35B970-213C-4067-B00B-8A550CC3B8E2}"/>
              </a:ext>
            </a:extLst>
          </p:cNvPr>
          <p:cNvSpPr/>
          <p:nvPr/>
        </p:nvSpPr>
        <p:spPr>
          <a:xfrm>
            <a:off x="4922540" y="2593515"/>
            <a:ext cx="2438883" cy="3445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월렛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분실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443503" y="2667289"/>
            <a:ext cx="3383280" cy="2216049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35B970-213C-4067-B00B-8A550CC3B8E2}"/>
              </a:ext>
            </a:extLst>
          </p:cNvPr>
          <p:cNvSpPr/>
          <p:nvPr/>
        </p:nvSpPr>
        <p:spPr>
          <a:xfrm>
            <a:off x="8959160" y="2563405"/>
            <a:ext cx="2438883" cy="3445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송금 실수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6" y="3704388"/>
            <a:ext cx="797620" cy="54171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700" y="3446351"/>
            <a:ext cx="875053" cy="102089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761" y="3676339"/>
            <a:ext cx="553856" cy="553856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1408139" y="3815135"/>
            <a:ext cx="376837" cy="415061"/>
          </a:xfrm>
          <a:prstGeom prst="rightArrow">
            <a:avLst>
              <a:gd name="adj1" fmla="val 23106"/>
              <a:gd name="adj2" fmla="val 5219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오른쪽 화살표 17"/>
          <p:cNvSpPr/>
          <p:nvPr/>
        </p:nvSpPr>
        <p:spPr>
          <a:xfrm>
            <a:off x="2462027" y="3805424"/>
            <a:ext cx="376837" cy="415061"/>
          </a:xfrm>
          <a:prstGeom prst="rightArrow">
            <a:avLst>
              <a:gd name="adj1" fmla="val 23106"/>
              <a:gd name="adj2" fmla="val 5219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66510" y="3344669"/>
            <a:ext cx="734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92251" y="4357438"/>
            <a:ext cx="925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가짜 사이트</a:t>
            </a:r>
            <a:endParaRPr lang="en-US" altLang="ko-KR" sz="11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20653" y="3252091"/>
            <a:ext cx="100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아이디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360" y="3596077"/>
            <a:ext cx="659363" cy="659363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5907582" y="3745736"/>
            <a:ext cx="376837" cy="415061"/>
          </a:xfrm>
          <a:prstGeom prst="rightArrow">
            <a:avLst>
              <a:gd name="adj1" fmla="val 23106"/>
              <a:gd name="adj2" fmla="val 5219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447" y="3472447"/>
            <a:ext cx="906624" cy="9066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887" y="3652447"/>
            <a:ext cx="797620" cy="54171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071" y="3661456"/>
            <a:ext cx="797620" cy="541717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9985428" y="3767716"/>
            <a:ext cx="376837" cy="415061"/>
          </a:xfrm>
          <a:prstGeom prst="rightArrow">
            <a:avLst>
              <a:gd name="adj1" fmla="val 23106"/>
              <a:gd name="adj2" fmla="val 5219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 설명선 27"/>
          <p:cNvSpPr/>
          <p:nvPr/>
        </p:nvSpPr>
        <p:spPr>
          <a:xfrm>
            <a:off x="8862396" y="3139623"/>
            <a:ext cx="1005331" cy="41009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송금 실수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 설명선 29"/>
          <p:cNvSpPr/>
          <p:nvPr/>
        </p:nvSpPr>
        <p:spPr>
          <a:xfrm>
            <a:off x="10718781" y="3106965"/>
            <a:ext cx="1005331" cy="41009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뭐지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45511" y="4467249"/>
            <a:ext cx="12335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돌이킬 수 없음</a:t>
            </a:r>
            <a:endParaRPr lang="en-US" altLang="ko-KR" sz="11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51723" y="4453639"/>
            <a:ext cx="12335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찾을 방법이 없음</a:t>
            </a:r>
            <a:endParaRPr lang="en-US" altLang="ko-KR" sz="11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687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Ⅳ. </a:t>
            </a:r>
            <a:r>
              <a:rPr lang="ko-KR" altLang="en-US" dirty="0"/>
              <a:t>비트코인 위험성</a:t>
            </a:r>
            <a:endParaRPr lang="en-US" altLang="ko-KR" sz="2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484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 </a:t>
            </a:r>
            <a:r>
              <a:rPr lang="ko-KR" altLang="en-US" dirty="0"/>
              <a:t>비트코인 발행 원리</a:t>
            </a:r>
            <a:endParaRPr lang="en-US" altLang="ko-KR" sz="2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8095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30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378" y="875620"/>
            <a:ext cx="4278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비트코인 위험 요소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709" y="153286"/>
            <a:ext cx="320151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Ⅳ.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 위험성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83" y="2242837"/>
            <a:ext cx="2847975" cy="27813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569" y="2322577"/>
            <a:ext cx="2996375" cy="25683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1" y="2322577"/>
            <a:ext cx="3378327" cy="27015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A49198-3D5C-4789-BE3E-108D94A2CEAF}"/>
              </a:ext>
            </a:extLst>
          </p:cNvPr>
          <p:cNvSpPr txBox="1"/>
          <p:nvPr/>
        </p:nvSpPr>
        <p:spPr>
          <a:xfrm>
            <a:off x="1893155" y="533940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rgbClr val="D9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변동위험</a:t>
            </a:r>
            <a:endParaRPr lang="ko-KR" altLang="en-US" dirty="0">
              <a:solidFill>
                <a:srgbClr val="D9253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A49198-3D5C-4789-BE3E-108D94A2CEAF}"/>
              </a:ext>
            </a:extLst>
          </p:cNvPr>
          <p:cNvSpPr txBox="1"/>
          <p:nvPr/>
        </p:nvSpPr>
        <p:spPr>
          <a:xfrm>
            <a:off x="5396586" y="5339408"/>
            <a:ext cx="129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rgbClr val="D9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거래소 위험</a:t>
            </a:r>
            <a:endParaRPr lang="ko-KR" altLang="en-US" dirty="0">
              <a:solidFill>
                <a:srgbClr val="D9253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A49198-3D5C-4789-BE3E-108D94A2CEAF}"/>
              </a:ext>
            </a:extLst>
          </p:cNvPr>
          <p:cNvSpPr txBox="1"/>
          <p:nvPr/>
        </p:nvSpPr>
        <p:spPr>
          <a:xfrm>
            <a:off x="9148988" y="534384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D9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 위험</a:t>
            </a:r>
          </a:p>
        </p:txBody>
      </p:sp>
    </p:spTree>
    <p:extLst>
      <p:ext uri="{BB962C8B-B14F-4D97-AF65-F5344CB8AC3E}">
        <p14:creationId xmlns:p14="http://schemas.microsoft.com/office/powerpoint/2010/main" val="3888377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26</a:t>
            </a:r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378" y="875620"/>
            <a:ext cx="4278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나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주된 비트코인 거래소 사건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709" y="153286"/>
            <a:ext cx="320151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Ⅳ.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 위험성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038574"/>
            <a:ext cx="1293587" cy="878561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763573" y="1587856"/>
            <a:ext cx="4850843" cy="4949181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731741" y="6017968"/>
            <a:ext cx="7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355" y="4861533"/>
            <a:ext cx="1099916" cy="128323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50685" y="6033125"/>
            <a:ext cx="7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범인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439" y="2207547"/>
            <a:ext cx="1091111" cy="948792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 rot="4266263">
            <a:off x="2993510" y="3955740"/>
            <a:ext cx="1482079" cy="415061"/>
          </a:xfrm>
          <a:prstGeom prst="rightArrow">
            <a:avLst>
              <a:gd name="adj1" fmla="val 23106"/>
              <a:gd name="adj2" fmla="val 5219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36C20AA-99EF-486A-BB72-C57763E293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94" y="3908007"/>
            <a:ext cx="352207" cy="417047"/>
          </a:xfrm>
          <a:prstGeom prst="ellipse">
            <a:avLst/>
          </a:prstGeom>
        </p:spPr>
      </p:pic>
      <p:sp>
        <p:nvSpPr>
          <p:cNvPr id="23" name="오른쪽 화살표 22"/>
          <p:cNvSpPr/>
          <p:nvPr/>
        </p:nvSpPr>
        <p:spPr>
          <a:xfrm rot="15066080">
            <a:off x="3492595" y="3759602"/>
            <a:ext cx="1482079" cy="415061"/>
          </a:xfrm>
          <a:prstGeom prst="rightArrow">
            <a:avLst>
              <a:gd name="adj1" fmla="val 23106"/>
              <a:gd name="adj2" fmla="val 5219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오른쪽 화살표 23"/>
          <p:cNvSpPr/>
          <p:nvPr/>
        </p:nvSpPr>
        <p:spPr>
          <a:xfrm rot="17599132">
            <a:off x="1417593" y="3849011"/>
            <a:ext cx="1482079" cy="415061"/>
          </a:xfrm>
          <a:prstGeom prst="rightArrow">
            <a:avLst>
              <a:gd name="adj1" fmla="val 23106"/>
              <a:gd name="adj2" fmla="val 5219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36C20AA-99EF-486A-BB72-C57763E293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021" y="4030398"/>
            <a:ext cx="352207" cy="417047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36C20AA-99EF-486A-BB72-C57763E293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78" y="4198129"/>
            <a:ext cx="352207" cy="417047"/>
          </a:xfrm>
          <a:prstGeom prst="ellipse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44054" y="3830593"/>
            <a:ext cx="569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맡김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58573" y="4681142"/>
            <a:ext cx="103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유출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억엔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33635" y="3568984"/>
            <a:ext cx="1030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해킹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31304" y="1926896"/>
            <a:ext cx="2113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비트피닉스 거래소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935B970-213C-4067-B00B-8A550CC3B8E2}"/>
              </a:ext>
            </a:extLst>
          </p:cNvPr>
          <p:cNvSpPr/>
          <p:nvPr/>
        </p:nvSpPr>
        <p:spPr>
          <a:xfrm>
            <a:off x="1894088" y="1432034"/>
            <a:ext cx="2438883" cy="3445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비트피닉스 사건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923" y="5038574"/>
            <a:ext cx="1293587" cy="878561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6447429" y="1587856"/>
            <a:ext cx="4850843" cy="4949181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491065" y="6017968"/>
            <a:ext cx="7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679" y="4861533"/>
            <a:ext cx="1099916" cy="128323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710008" y="6033125"/>
            <a:ext cx="7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범인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762" y="2207547"/>
            <a:ext cx="1091111" cy="948792"/>
          </a:xfrm>
          <a:prstGeom prst="rect">
            <a:avLst/>
          </a:prstGeom>
        </p:spPr>
      </p:pic>
      <p:sp>
        <p:nvSpPr>
          <p:cNvPr id="41" name="오른쪽 화살표 40"/>
          <p:cNvSpPr/>
          <p:nvPr/>
        </p:nvSpPr>
        <p:spPr>
          <a:xfrm rot="4266263">
            <a:off x="8752834" y="3955740"/>
            <a:ext cx="1482079" cy="415061"/>
          </a:xfrm>
          <a:prstGeom prst="rightArrow">
            <a:avLst>
              <a:gd name="adj1" fmla="val 23106"/>
              <a:gd name="adj2" fmla="val 5219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36C20AA-99EF-486A-BB72-C57763E293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15" y="3871813"/>
            <a:ext cx="352207" cy="417047"/>
          </a:xfrm>
          <a:prstGeom prst="ellipse">
            <a:avLst/>
          </a:prstGeom>
        </p:spPr>
      </p:pic>
      <p:sp>
        <p:nvSpPr>
          <p:cNvPr id="43" name="오른쪽 화살표 42"/>
          <p:cNvSpPr/>
          <p:nvPr/>
        </p:nvSpPr>
        <p:spPr>
          <a:xfrm rot="15066080">
            <a:off x="9251918" y="3759602"/>
            <a:ext cx="1482079" cy="415061"/>
          </a:xfrm>
          <a:prstGeom prst="rightArrow">
            <a:avLst>
              <a:gd name="adj1" fmla="val 23106"/>
              <a:gd name="adj2" fmla="val 5219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오른쪽 화살표 43"/>
          <p:cNvSpPr/>
          <p:nvPr/>
        </p:nvSpPr>
        <p:spPr>
          <a:xfrm rot="17599132">
            <a:off x="7212141" y="3872804"/>
            <a:ext cx="1482079" cy="415061"/>
          </a:xfrm>
          <a:prstGeom prst="rightArrow">
            <a:avLst>
              <a:gd name="adj1" fmla="val 23106"/>
              <a:gd name="adj2" fmla="val 5219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36C20AA-99EF-486A-BB72-C57763E293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342" y="3994203"/>
            <a:ext cx="352207" cy="417047"/>
          </a:xfrm>
          <a:prstGeom prst="ellipse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36C20AA-99EF-486A-BB72-C57763E293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598" y="4161934"/>
            <a:ext cx="352207" cy="417047"/>
          </a:xfrm>
          <a:prstGeom prst="ellipse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303377" y="3830593"/>
            <a:ext cx="569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맡김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489820" y="4681142"/>
            <a:ext cx="1275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인출 의혹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억 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992957" y="3568983"/>
            <a:ext cx="1030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내부조작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190626" y="1926896"/>
            <a:ext cx="2113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마운트곡스</a:t>
            </a: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거래소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935B970-213C-4067-B00B-8A550CC3B8E2}"/>
              </a:ext>
            </a:extLst>
          </p:cNvPr>
          <p:cNvSpPr/>
          <p:nvPr/>
        </p:nvSpPr>
        <p:spPr>
          <a:xfrm>
            <a:off x="7653411" y="1397259"/>
            <a:ext cx="2438883" cy="3445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마운트곡스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사건</a:t>
            </a:r>
          </a:p>
        </p:txBody>
      </p:sp>
    </p:spTree>
    <p:extLst>
      <p:ext uri="{BB962C8B-B14F-4D97-AF65-F5344CB8AC3E}">
        <p14:creationId xmlns:p14="http://schemas.microsoft.com/office/powerpoint/2010/main" val="3296259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32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378" y="875620"/>
            <a:ext cx="4278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다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사기 코인의 특징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709" y="153286"/>
            <a:ext cx="320151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Ⅳ.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 위험성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73" y="2411934"/>
            <a:ext cx="1091111" cy="900391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985" y="5118809"/>
            <a:ext cx="1293587" cy="87856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925933" y="6062844"/>
            <a:ext cx="7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372352" y="3461559"/>
            <a:ext cx="849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운영회사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1" name="오른쪽 화살표 90"/>
          <p:cNvSpPr/>
          <p:nvPr/>
        </p:nvSpPr>
        <p:spPr>
          <a:xfrm>
            <a:off x="2498128" y="2774294"/>
            <a:ext cx="556512" cy="415061"/>
          </a:xfrm>
          <a:prstGeom prst="rightArrow">
            <a:avLst>
              <a:gd name="adj1" fmla="val 23106"/>
              <a:gd name="adj2" fmla="val 5219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오른쪽 화살표 91"/>
          <p:cNvSpPr/>
          <p:nvPr/>
        </p:nvSpPr>
        <p:spPr>
          <a:xfrm rot="5400000">
            <a:off x="2698824" y="4159696"/>
            <a:ext cx="980339" cy="415061"/>
          </a:xfrm>
          <a:prstGeom prst="rightArrow">
            <a:avLst>
              <a:gd name="adj1" fmla="val 23106"/>
              <a:gd name="adj2" fmla="val 5219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3468394" y="3972115"/>
            <a:ext cx="1539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운영회사가 공급량 조작을 통해 가격 상승을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이끔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244998" y="2465425"/>
            <a:ext cx="2158407" cy="1083823"/>
            <a:chOff x="3246801" y="2311047"/>
            <a:chExt cx="2158406" cy="1083822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4973" y="2311047"/>
              <a:ext cx="352206" cy="417046"/>
            </a:xfrm>
            <a:prstGeom prst="ellipse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1076" y="2311047"/>
              <a:ext cx="352206" cy="417046"/>
            </a:xfrm>
            <a:prstGeom prst="ellipse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7179" y="2311047"/>
              <a:ext cx="352206" cy="417046"/>
            </a:xfrm>
            <a:prstGeom prst="ellipse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1894" y="2311047"/>
              <a:ext cx="352206" cy="417046"/>
            </a:xfrm>
            <a:prstGeom prst="ellipse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6609" y="2311047"/>
              <a:ext cx="352206" cy="417046"/>
            </a:xfrm>
            <a:prstGeom prst="ellipse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6801" y="2644435"/>
              <a:ext cx="352206" cy="417046"/>
            </a:xfrm>
            <a:prstGeom prst="ellipse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904" y="2644435"/>
              <a:ext cx="352206" cy="417046"/>
            </a:xfrm>
            <a:prstGeom prst="ellipse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9007" y="2644435"/>
              <a:ext cx="352206" cy="417046"/>
            </a:xfrm>
            <a:prstGeom prst="ellipse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722" y="2644435"/>
              <a:ext cx="352206" cy="417046"/>
            </a:xfrm>
            <a:prstGeom prst="ellipse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437" y="2644435"/>
              <a:ext cx="352206" cy="417046"/>
            </a:xfrm>
            <a:prstGeom prst="ellipse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6801" y="2977823"/>
              <a:ext cx="352206" cy="417046"/>
            </a:xfrm>
            <a:prstGeom prst="ellipse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904" y="2977823"/>
              <a:ext cx="352206" cy="417046"/>
            </a:xfrm>
            <a:prstGeom prst="ellipse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9007" y="2977823"/>
              <a:ext cx="352206" cy="417046"/>
            </a:xfrm>
            <a:prstGeom prst="ellipse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722" y="2977823"/>
              <a:ext cx="352206" cy="417046"/>
            </a:xfrm>
            <a:prstGeom prst="ellipse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437" y="2977823"/>
              <a:ext cx="352206" cy="417046"/>
            </a:xfrm>
            <a:prstGeom prst="ellipse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296" y="2311047"/>
              <a:ext cx="352206" cy="417046"/>
            </a:xfrm>
            <a:prstGeom prst="ellipse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4011" y="2311047"/>
              <a:ext cx="352206" cy="417046"/>
            </a:xfrm>
            <a:prstGeom prst="ellipse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124" y="2644435"/>
              <a:ext cx="352206" cy="417046"/>
            </a:xfrm>
            <a:prstGeom prst="ellipse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839" y="2644435"/>
              <a:ext cx="352206" cy="417046"/>
            </a:xfrm>
            <a:prstGeom prst="ellipse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124" y="2977823"/>
              <a:ext cx="352206" cy="417046"/>
            </a:xfrm>
            <a:prstGeom prst="ellipse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839" y="2977823"/>
              <a:ext cx="352206" cy="417046"/>
            </a:xfrm>
            <a:prstGeom prst="ellipse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8286" y="2311047"/>
              <a:ext cx="352206" cy="417046"/>
            </a:xfrm>
            <a:prstGeom prst="ellipse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001" y="2311047"/>
              <a:ext cx="352206" cy="417046"/>
            </a:xfrm>
            <a:prstGeom prst="ellipse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0114" y="2644435"/>
              <a:ext cx="352206" cy="417046"/>
            </a:xfrm>
            <a:prstGeom prst="ellipse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4829" y="2644435"/>
              <a:ext cx="352206" cy="417046"/>
            </a:xfrm>
            <a:prstGeom prst="ellipse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0114" y="2977823"/>
              <a:ext cx="352206" cy="417046"/>
            </a:xfrm>
            <a:prstGeom prst="ellipse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4829" y="2977823"/>
              <a:ext cx="352206" cy="417046"/>
            </a:xfrm>
            <a:prstGeom prst="ellipse">
              <a:avLst/>
            </a:prstGeom>
          </p:spPr>
        </p:pic>
        <p:sp>
          <p:nvSpPr>
            <p:cNvPr id="2" name="곱셈 기호 1"/>
            <p:cNvSpPr/>
            <p:nvPr/>
          </p:nvSpPr>
          <p:spPr>
            <a:xfrm>
              <a:off x="4549093" y="2338047"/>
              <a:ext cx="769457" cy="9788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4" name="모서리가 둥근 직사각형 93"/>
          <p:cNvSpPr/>
          <p:nvPr/>
        </p:nvSpPr>
        <p:spPr>
          <a:xfrm>
            <a:off x="728569" y="1587856"/>
            <a:ext cx="4850843" cy="4949181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935B970-213C-4067-B00B-8A550CC3B8E2}"/>
              </a:ext>
            </a:extLst>
          </p:cNvPr>
          <p:cNvSpPr/>
          <p:nvPr/>
        </p:nvSpPr>
        <p:spPr>
          <a:xfrm>
            <a:off x="1894088" y="1432034"/>
            <a:ext cx="2438883" cy="3445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발행량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조작</a:t>
            </a:r>
          </a:p>
        </p:txBody>
      </p:sp>
      <p:sp>
        <p:nvSpPr>
          <p:cNvPr id="96" name="모서리가 둥근 직사각형 95"/>
          <p:cNvSpPr/>
          <p:nvPr/>
        </p:nvSpPr>
        <p:spPr>
          <a:xfrm>
            <a:off x="6677081" y="1587856"/>
            <a:ext cx="4850843" cy="228920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모서리가 둥근 직사각형 96"/>
          <p:cNvSpPr/>
          <p:nvPr/>
        </p:nvSpPr>
        <p:spPr>
          <a:xfrm>
            <a:off x="6677081" y="4178255"/>
            <a:ext cx="4850843" cy="2235203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935B970-213C-4067-B00B-8A550CC3B8E2}"/>
              </a:ext>
            </a:extLst>
          </p:cNvPr>
          <p:cNvSpPr/>
          <p:nvPr/>
        </p:nvSpPr>
        <p:spPr>
          <a:xfrm>
            <a:off x="7883060" y="1436959"/>
            <a:ext cx="2438883" cy="3445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발행 상한이 없음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697" y="1901760"/>
            <a:ext cx="445115" cy="428169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F36C20AA-99EF-486A-BB72-C57763E293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655" y="2311043"/>
            <a:ext cx="352207" cy="417047"/>
          </a:xfrm>
          <a:prstGeom prst="ellipse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36C20AA-99EF-486A-BB72-C57763E293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217" y="2311043"/>
            <a:ext cx="352207" cy="417047"/>
          </a:xfrm>
          <a:prstGeom prst="ellipse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F36C20AA-99EF-486A-BB72-C57763E293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778" y="2311043"/>
            <a:ext cx="352207" cy="417047"/>
          </a:xfrm>
          <a:prstGeom prst="ellipse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6967696" y="2907592"/>
            <a:ext cx="1539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발행 상한 있음</a:t>
            </a: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3103" y="1901760"/>
            <a:ext cx="445115" cy="428169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7509" y="1901185"/>
            <a:ext cx="445115" cy="428169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696" y="2430352"/>
            <a:ext cx="445115" cy="428169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3461" y="2430352"/>
            <a:ext cx="445115" cy="428169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231" y="2439310"/>
            <a:ext cx="445115" cy="428169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8865" y="2959478"/>
            <a:ext cx="445115" cy="428169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3271" y="2959478"/>
            <a:ext cx="445115" cy="428169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7677" y="2958905"/>
            <a:ext cx="445115" cy="4281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32845" y="3291585"/>
            <a:ext cx="1234440" cy="57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1" b="1" dirty="0"/>
              <a:t>.</a:t>
            </a:r>
          </a:p>
          <a:p>
            <a:r>
              <a:rPr lang="en-US" altLang="ko-KR" sz="1051" b="1" dirty="0"/>
              <a:t>.</a:t>
            </a:r>
          </a:p>
          <a:p>
            <a:r>
              <a:rPr lang="en-US" altLang="ko-KR" sz="1051" b="1" dirty="0"/>
              <a:t>.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9100697" y="3491747"/>
            <a:ext cx="108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상한 없음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935B970-213C-4067-B00B-8A550CC3B8E2}"/>
              </a:ext>
            </a:extLst>
          </p:cNvPr>
          <p:cNvSpPr/>
          <p:nvPr/>
        </p:nvSpPr>
        <p:spPr>
          <a:xfrm>
            <a:off x="7883060" y="3996891"/>
            <a:ext cx="2438883" cy="3445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 상승을 집요하게 강조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4476" y="4642648"/>
            <a:ext cx="1877987" cy="13202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0233" y="4642645"/>
            <a:ext cx="2199921" cy="1354723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7425829" y="6060343"/>
            <a:ext cx="108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지나친 홍보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9668953" y="6067892"/>
            <a:ext cx="108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러그풀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922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10" y="153286"/>
            <a:ext cx="3640740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 발행 원리</a:t>
            </a:r>
          </a:p>
        </p:txBody>
      </p:sp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4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6377" y="875620"/>
            <a:ext cx="367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비트코인의 구성원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769708" y="2970724"/>
            <a:ext cx="2652584" cy="116977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비트코인 재단</a:t>
            </a:r>
            <a:endParaRPr lang="en-US" altLang="ko-KR" dirty="0"/>
          </a:p>
          <a:p>
            <a:pPr algn="ctr"/>
            <a:r>
              <a:rPr lang="en-US" altLang="ko-KR" dirty="0"/>
              <a:t>(Bitcoin Foundation)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71600" y="1685524"/>
            <a:ext cx="2652584" cy="116977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비트코인 사용자</a:t>
            </a:r>
            <a:br>
              <a:rPr lang="en-US" altLang="ko-KR" dirty="0"/>
            </a:br>
            <a:r>
              <a:rPr lang="en-US" altLang="ko-KR" dirty="0"/>
              <a:t>(Bitcoin User)</a:t>
            </a:r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351108" y="1685524"/>
            <a:ext cx="2652584" cy="116977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채굴자</a:t>
            </a:r>
            <a:br>
              <a:rPr lang="en-US" altLang="ko-KR" dirty="0"/>
            </a:br>
            <a:r>
              <a:rPr lang="en-US" altLang="ko-KR" dirty="0"/>
              <a:t>(Miner)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8351108" y="4449320"/>
            <a:ext cx="2652584" cy="116977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채굴 풀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371600" y="4449320"/>
            <a:ext cx="2652584" cy="116977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비트코인 커뮤니티</a:t>
            </a:r>
            <a:endParaRPr lang="en-US" altLang="ko-KR" dirty="0"/>
          </a:p>
          <a:p>
            <a:pPr algn="ctr"/>
            <a:r>
              <a:rPr lang="en-US" altLang="ko-KR" dirty="0"/>
              <a:t>(Bitcoin Community)</a:t>
            </a:r>
            <a:endParaRPr lang="ko-KR" altLang="en-US" dirty="0"/>
          </a:p>
        </p:txBody>
      </p:sp>
      <p:cxnSp>
        <p:nvCxnSpPr>
          <p:cNvPr id="29" name="직선 연결선 28"/>
          <p:cNvCxnSpPr/>
          <p:nvPr/>
        </p:nvCxnSpPr>
        <p:spPr>
          <a:xfrm flipH="1">
            <a:off x="3937827" y="4049487"/>
            <a:ext cx="831883" cy="531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 flipV="1">
            <a:off x="4024185" y="2636823"/>
            <a:ext cx="745524" cy="461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7422292" y="2743201"/>
            <a:ext cx="928816" cy="355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422292" y="4049487"/>
            <a:ext cx="928816" cy="531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623" y="1794760"/>
            <a:ext cx="924016" cy="95129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623" y="4563399"/>
            <a:ext cx="1412421" cy="94161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1" y="4475279"/>
            <a:ext cx="1143815" cy="114381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300505" y="2913646"/>
            <a:ext cx="3117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비트코인으로 물건을 구매하거나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판매하는 사람 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비트코인을 전송 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264375" y="5660094"/>
            <a:ext cx="35672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비트코인의 기술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비즈니스에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관심있는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사람들 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비트코인과 관련 산업의 방향성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 등에 대해 토론하고 합의 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4724401" y="4199270"/>
            <a:ext cx="3087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 프로그램 제작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전파 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비트코인을 교육하고 생태계를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구성하는 여건 마련을 위한 비영리기관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351109" y="2907734"/>
            <a:ext cx="3087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자신의 컴퓨팅 파워를 사용하여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블록을 생성 비트코인 재단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생성된 블록 검증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8351109" y="5657051"/>
            <a:ext cx="30874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채굴난이도 증가에 따라 결성된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채굴자들의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협력시스템 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단체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채굴 풀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형성하여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Block</a:t>
            </a:r>
          </a:p>
          <a:p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생성 작업 수행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76" y="1794760"/>
            <a:ext cx="908848" cy="100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4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10" y="153286"/>
            <a:ext cx="3640740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 발행 원리</a:t>
            </a:r>
          </a:p>
        </p:txBody>
      </p:sp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5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6377" y="875620"/>
            <a:ext cx="367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나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비트코인의 사용단위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2306369"/>
            <a:ext cx="7829551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87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10" y="153286"/>
            <a:ext cx="3640740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 발행 원리</a:t>
            </a:r>
          </a:p>
        </p:txBody>
      </p:sp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6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6377" y="875620"/>
            <a:ext cx="367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다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새 비트코인의 발행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022" y="1775803"/>
            <a:ext cx="2692807" cy="1422044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217819" y="4715753"/>
            <a:ext cx="2720008" cy="1142521"/>
            <a:chOff x="1888205" y="5085388"/>
            <a:chExt cx="3300124" cy="1492663"/>
          </a:xfrm>
        </p:grpSpPr>
        <p:grpSp>
          <p:nvGrpSpPr>
            <p:cNvPr id="10" name="그룹 9"/>
            <p:cNvGrpSpPr/>
            <p:nvPr/>
          </p:nvGrpSpPr>
          <p:grpSpPr>
            <a:xfrm>
              <a:off x="1921209" y="5085388"/>
              <a:ext cx="3267120" cy="696324"/>
              <a:chOff x="1657965" y="4432663"/>
              <a:chExt cx="3674521" cy="888274"/>
            </a:xfrm>
          </p:grpSpPr>
          <p:sp>
            <p:nvSpPr>
              <p:cNvPr id="21" name="정육면체 20"/>
              <p:cNvSpPr/>
              <p:nvPr/>
            </p:nvSpPr>
            <p:spPr>
              <a:xfrm>
                <a:off x="1657965" y="4432663"/>
                <a:ext cx="888274" cy="88827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정육면체 22"/>
              <p:cNvSpPr/>
              <p:nvPr/>
            </p:nvSpPr>
            <p:spPr>
              <a:xfrm>
                <a:off x="3013970" y="4432663"/>
                <a:ext cx="888274" cy="88827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정육면체 23"/>
              <p:cNvSpPr/>
              <p:nvPr/>
            </p:nvSpPr>
            <p:spPr>
              <a:xfrm>
                <a:off x="4444212" y="4432663"/>
                <a:ext cx="888274" cy="88827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2371356" y="4769317"/>
                <a:ext cx="319006" cy="250009"/>
              </a:xfrm>
              <a:prstGeom prst="ellipse">
                <a:avLst/>
              </a:prstGeom>
              <a:noFill/>
              <a:ln w="349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2582005" y="4780344"/>
                <a:ext cx="319006" cy="250009"/>
              </a:xfrm>
              <a:prstGeom prst="ellipse">
                <a:avLst/>
              </a:prstGeom>
              <a:noFill/>
              <a:ln w="349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2787406" y="4780343"/>
                <a:ext cx="319006" cy="250009"/>
              </a:xfrm>
              <a:prstGeom prst="ellipse">
                <a:avLst/>
              </a:prstGeom>
              <a:noFill/>
              <a:ln w="349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3800119" y="4780342"/>
                <a:ext cx="319006" cy="250009"/>
              </a:xfrm>
              <a:prstGeom prst="ellipse">
                <a:avLst/>
              </a:prstGeom>
              <a:noFill/>
              <a:ln w="349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4003585" y="4780342"/>
                <a:ext cx="319006" cy="250009"/>
              </a:xfrm>
              <a:prstGeom prst="ellipse">
                <a:avLst/>
              </a:prstGeom>
              <a:noFill/>
              <a:ln w="349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4227331" y="4780341"/>
                <a:ext cx="319006" cy="250009"/>
              </a:xfrm>
              <a:prstGeom prst="ellipse">
                <a:avLst/>
              </a:prstGeom>
              <a:noFill/>
              <a:ln w="349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1888205" y="5881727"/>
              <a:ext cx="3267120" cy="696324"/>
              <a:chOff x="1657965" y="4432663"/>
              <a:chExt cx="3674521" cy="888274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1657965" y="4432663"/>
                <a:ext cx="888274" cy="88827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정육면체 12"/>
              <p:cNvSpPr/>
              <p:nvPr/>
            </p:nvSpPr>
            <p:spPr>
              <a:xfrm>
                <a:off x="3013970" y="4432663"/>
                <a:ext cx="888274" cy="88827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정육면체 13"/>
              <p:cNvSpPr/>
              <p:nvPr/>
            </p:nvSpPr>
            <p:spPr>
              <a:xfrm>
                <a:off x="4444212" y="4432663"/>
                <a:ext cx="888274" cy="88827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2371356" y="4769317"/>
                <a:ext cx="319006" cy="250009"/>
              </a:xfrm>
              <a:prstGeom prst="ellipse">
                <a:avLst/>
              </a:prstGeom>
              <a:noFill/>
              <a:ln w="349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2582005" y="4780344"/>
                <a:ext cx="319006" cy="250009"/>
              </a:xfrm>
              <a:prstGeom prst="ellipse">
                <a:avLst/>
              </a:prstGeom>
              <a:noFill/>
              <a:ln w="349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2787406" y="4780343"/>
                <a:ext cx="319006" cy="250009"/>
              </a:xfrm>
              <a:prstGeom prst="ellipse">
                <a:avLst/>
              </a:prstGeom>
              <a:noFill/>
              <a:ln w="349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3800119" y="4780342"/>
                <a:ext cx="319006" cy="250009"/>
              </a:xfrm>
              <a:prstGeom prst="ellipse">
                <a:avLst/>
              </a:prstGeom>
              <a:noFill/>
              <a:ln w="349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4003585" y="4780342"/>
                <a:ext cx="319006" cy="250009"/>
              </a:xfrm>
              <a:prstGeom prst="ellipse">
                <a:avLst/>
              </a:prstGeom>
              <a:noFill/>
              <a:ln w="349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4227331" y="4780341"/>
                <a:ext cx="319006" cy="250009"/>
              </a:xfrm>
              <a:prstGeom prst="ellipse">
                <a:avLst/>
              </a:prstGeom>
              <a:noFill/>
              <a:ln w="349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2" name="TextBox 31"/>
          <p:cNvSpPr txBox="1"/>
          <p:nvPr/>
        </p:nvSpPr>
        <p:spPr>
          <a:xfrm>
            <a:off x="3048638" y="3677164"/>
            <a:ext cx="1625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분간 </a:t>
            </a:r>
            <a:r>
              <a:rPr lang="en-US" altLang="ko-KR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</a:t>
            </a:r>
            <a:r>
              <a:rPr lang="en-US" altLang="ko-KR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1</a:t>
            </a: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964833" y="3398485"/>
            <a:ext cx="1158073" cy="1050448"/>
            <a:chOff x="1964831" y="3398485"/>
            <a:chExt cx="1158073" cy="1050448"/>
          </a:xfrm>
        </p:grpSpPr>
        <p:sp>
          <p:nvSpPr>
            <p:cNvPr id="31" name="오른쪽 화살표 30"/>
            <p:cNvSpPr/>
            <p:nvPr/>
          </p:nvSpPr>
          <p:spPr>
            <a:xfrm rot="5400000">
              <a:off x="2400673" y="3726702"/>
              <a:ext cx="1029401" cy="41506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오른쪽 화살표 32"/>
            <p:cNvSpPr/>
            <p:nvPr/>
          </p:nvSpPr>
          <p:spPr>
            <a:xfrm rot="16200000">
              <a:off x="1657661" y="3705655"/>
              <a:ext cx="1029401" cy="41506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98275" y="3750022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보수 지급</a:t>
            </a:r>
            <a:endParaRPr lang="ko-KR" altLang="en-US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4856687" y="3623520"/>
            <a:ext cx="909740" cy="41506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36C20AA-99EF-486A-BB72-C57763E29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466" y="1873625"/>
            <a:ext cx="1506711" cy="1784091"/>
          </a:xfrm>
          <a:prstGeom prst="ellipse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823466" y="4166276"/>
            <a:ext cx="1736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년에 한번 보수는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반감</a:t>
            </a:r>
          </a:p>
        </p:txBody>
      </p:sp>
      <p:sp>
        <p:nvSpPr>
          <p:cNvPr id="42" name="오른쪽 화살표 41"/>
          <p:cNvSpPr/>
          <p:nvPr/>
        </p:nvSpPr>
        <p:spPr>
          <a:xfrm>
            <a:off x="4870555" y="3623520"/>
            <a:ext cx="909740" cy="41506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오른쪽 화살표 42"/>
          <p:cNvSpPr/>
          <p:nvPr/>
        </p:nvSpPr>
        <p:spPr>
          <a:xfrm>
            <a:off x="7665934" y="3638904"/>
            <a:ext cx="909740" cy="41506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F36C20AA-99EF-486A-BB72-C57763E29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866" y="2026025"/>
            <a:ext cx="1506711" cy="1784091"/>
          </a:xfrm>
          <a:prstGeom prst="ellipse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869" y="1691368"/>
            <a:ext cx="2155067" cy="2155067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9699813" y="4166276"/>
            <a:ext cx="148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2140</a:t>
            </a: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년에는 발행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중단이 될 예정</a:t>
            </a:r>
          </a:p>
        </p:txBody>
      </p:sp>
    </p:spTree>
    <p:extLst>
      <p:ext uri="{BB962C8B-B14F-4D97-AF65-F5344CB8AC3E}">
        <p14:creationId xmlns:p14="http://schemas.microsoft.com/office/powerpoint/2010/main" val="2738002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Ⅱ. </a:t>
            </a:r>
            <a:r>
              <a:rPr lang="ko-KR" altLang="en-US" dirty="0"/>
              <a:t>비트코인 채굴 원리</a:t>
            </a:r>
            <a:endParaRPr lang="en-US" altLang="ko-KR" sz="2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884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8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377" y="875620"/>
            <a:ext cx="367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블록체인 채굴 방식 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제목 2"/>
          <p:cNvSpPr>
            <a:spLocks noGrp="1"/>
          </p:cNvSpPr>
          <p:nvPr>
            <p:ph type="title"/>
          </p:nvPr>
        </p:nvSpPr>
        <p:spPr>
          <a:xfrm>
            <a:off x="8710" y="153286"/>
            <a:ext cx="3640740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 채굴 과정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205415" y="1565253"/>
            <a:ext cx="7525143" cy="4783092"/>
            <a:chOff x="2306879" y="1889846"/>
            <a:chExt cx="7525142" cy="4783092"/>
          </a:xfrm>
        </p:grpSpPr>
        <p:sp>
          <p:nvSpPr>
            <p:cNvPr id="41" name="TextBox 40"/>
            <p:cNvSpPr txBox="1"/>
            <p:nvPr/>
          </p:nvSpPr>
          <p:spPr>
            <a:xfrm>
              <a:off x="2306879" y="1889846"/>
              <a:ext cx="30899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작업증명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742075" y="1889846"/>
              <a:ext cx="30899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지분증명</a:t>
              </a: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2622" y="2325564"/>
              <a:ext cx="2349897" cy="2090493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4407" y="2482210"/>
              <a:ext cx="2485278" cy="1894267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2395476" y="4463542"/>
              <a:ext cx="2916306" cy="2209396"/>
              <a:chOff x="2395476" y="4463542"/>
              <a:chExt cx="2916306" cy="2209396"/>
            </a:xfrm>
          </p:grpSpPr>
          <p:grpSp>
            <p:nvGrpSpPr>
              <p:cNvPr id="33" name="그룹 32"/>
              <p:cNvGrpSpPr/>
              <p:nvPr/>
            </p:nvGrpSpPr>
            <p:grpSpPr>
              <a:xfrm>
                <a:off x="2395476" y="4607557"/>
                <a:ext cx="2912754" cy="1968401"/>
                <a:chOff x="748202" y="2368914"/>
                <a:chExt cx="2912754" cy="2860285"/>
              </a:xfrm>
            </p:grpSpPr>
            <p:grpSp>
              <p:nvGrpSpPr>
                <p:cNvPr id="35" name="그룹 34"/>
                <p:cNvGrpSpPr/>
                <p:nvPr/>
              </p:nvGrpSpPr>
              <p:grpSpPr>
                <a:xfrm>
                  <a:off x="748202" y="2368914"/>
                  <a:ext cx="2912754" cy="2048742"/>
                  <a:chOff x="1035798" y="2100918"/>
                  <a:chExt cx="2912754" cy="2048742"/>
                </a:xfrm>
              </p:grpSpPr>
              <p:sp>
                <p:nvSpPr>
                  <p:cNvPr id="45" name="타원 44"/>
                  <p:cNvSpPr/>
                  <p:nvPr/>
                </p:nvSpPr>
                <p:spPr>
                  <a:xfrm>
                    <a:off x="1035798" y="2100918"/>
                    <a:ext cx="238781" cy="21602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285744" indent="-285744" algn="ctr">
                      <a:buFont typeface="Arial" panose="020B0604020202020204" pitchFamily="34" charset="0"/>
                      <a:buChar char="•"/>
                    </a:pPr>
                    <a:endParaRPr lang="ko-KR" altLang="en-US" b="1"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1242365" y="2247638"/>
                    <a:ext cx="2706187" cy="4919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342891" indent="-342891">
                      <a:buFont typeface="Arial" panose="020B0604020202020204" pitchFamily="34" charset="0"/>
                      <a:buChar char="•"/>
                    </a:pPr>
                    <a:r>
                      <a:rPr lang="ko-KR" altLang="en-US" sz="1600" b="1" spc="-151">
                        <a:ln>
                          <a:solidFill>
                            <a:schemeClr val="bg1">
                              <a:lumMod val="85000"/>
                              <a:alpha val="2000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수학적 연산을 통한 보상</a:t>
                    </a:r>
                    <a:endParaRPr lang="en-US" altLang="ko-KR" sz="1600" b="1" spc="-151" dirty="0">
                      <a:ln>
                        <a:solidFill>
                          <a:schemeClr val="bg1">
                            <a:lumMod val="85000"/>
                            <a:alpha val="20000"/>
                          </a:schemeClr>
                        </a:solidFill>
                      </a:ln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47" name="타원 46"/>
                  <p:cNvSpPr/>
                  <p:nvPr/>
                </p:nvSpPr>
                <p:spPr>
                  <a:xfrm>
                    <a:off x="1035798" y="3017277"/>
                    <a:ext cx="238781" cy="21602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285744" indent="-285744" algn="ctr">
                      <a:buFont typeface="Arial" panose="020B0604020202020204" pitchFamily="34" charset="0"/>
                      <a:buChar char="•"/>
                    </a:pPr>
                    <a:endParaRPr lang="ko-KR" altLang="en-US" b="1"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49" name="타원 48"/>
                  <p:cNvSpPr/>
                  <p:nvPr/>
                </p:nvSpPr>
                <p:spPr>
                  <a:xfrm>
                    <a:off x="1035798" y="3933636"/>
                    <a:ext cx="238781" cy="21602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285744" indent="-285744" algn="ctr">
                      <a:buFont typeface="Arial" panose="020B0604020202020204" pitchFamily="34" charset="0"/>
                      <a:buChar char="•"/>
                    </a:pPr>
                    <a:endParaRPr lang="ko-KR" altLang="en-US" b="1"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</p:grpSp>
            <p:sp>
              <p:nvSpPr>
                <p:cNvPr id="37" name="직사각형 36"/>
                <p:cNvSpPr/>
                <p:nvPr/>
              </p:nvSpPr>
              <p:spPr>
                <a:xfrm>
                  <a:off x="748202" y="5085184"/>
                  <a:ext cx="2823695" cy="1440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44" indent="-285744" algn="ctr">
                    <a:buFont typeface="Arial" panose="020B0604020202020204" pitchFamily="34" charset="0"/>
                    <a:buChar char="•"/>
                  </a:pPr>
                  <a:endParaRPr lang="ko-KR" altLang="en-US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sp>
            <p:nvSpPr>
              <p:cNvPr id="50" name="직사각형 49"/>
              <p:cNvSpPr/>
              <p:nvPr/>
            </p:nvSpPr>
            <p:spPr>
              <a:xfrm>
                <a:off x="2488087" y="4463542"/>
                <a:ext cx="2823695" cy="144015"/>
              </a:xfrm>
              <a:prstGeom prst="rect">
                <a:avLst/>
              </a:pr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2488086" y="6528923"/>
                <a:ext cx="2823695" cy="144015"/>
              </a:xfrm>
              <a:prstGeom prst="rect">
                <a:avLst/>
              </a:pr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2602043" y="5153677"/>
                <a:ext cx="27061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Arial" panose="020B0604020202020204" pitchFamily="34" charset="0"/>
                  <a:buChar char="•"/>
                </a:pPr>
                <a:r>
                  <a:rPr lang="ko-KR" altLang="en-US" sz="1600" b="1" spc="-151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하드웨어 구입 비용 발생 </a:t>
                </a:r>
                <a:endParaRPr lang="en-US" altLang="ko-KR" sz="1600" b="1" spc="-151" dirty="0">
                  <a:ln>
                    <a:solidFill>
                      <a:schemeClr val="bg1">
                        <a:lumMod val="85000"/>
                        <a:alpha val="2000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02043" y="5620661"/>
                <a:ext cx="27061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Arial" panose="020B0604020202020204" pitchFamily="34" charset="0"/>
                  <a:buChar char="•"/>
                </a:pPr>
                <a:r>
                  <a:rPr lang="ko-KR" altLang="en-US" sz="1600" b="1" spc="-151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전력 소모 비 효율적</a:t>
                </a:r>
                <a:endParaRPr lang="en-US" altLang="ko-KR" sz="1600" b="1" spc="-151" dirty="0">
                  <a:ln>
                    <a:solidFill>
                      <a:schemeClr val="bg1">
                        <a:lumMod val="85000"/>
                        <a:alpha val="2000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602043" y="6087645"/>
                <a:ext cx="27061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Arial" panose="020B0604020202020204" pitchFamily="34" charset="0"/>
                  <a:buChar char="•"/>
                </a:pPr>
                <a:r>
                  <a:rPr lang="ko-KR" altLang="en-US" sz="1600" b="1" spc="-151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비트코인</a:t>
                </a:r>
                <a:endParaRPr lang="en-US" altLang="ko-KR" sz="1600" b="1" spc="-151" dirty="0">
                  <a:ln>
                    <a:solidFill>
                      <a:schemeClr val="bg1">
                        <a:lumMod val="85000"/>
                        <a:alpha val="2000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6742073" y="4463542"/>
              <a:ext cx="2916306" cy="2209396"/>
              <a:chOff x="2395476" y="4463542"/>
              <a:chExt cx="2916306" cy="2209396"/>
            </a:xfrm>
          </p:grpSpPr>
          <p:grpSp>
            <p:nvGrpSpPr>
              <p:cNvPr id="56" name="그룹 55"/>
              <p:cNvGrpSpPr/>
              <p:nvPr/>
            </p:nvGrpSpPr>
            <p:grpSpPr>
              <a:xfrm>
                <a:off x="2395476" y="4607557"/>
                <a:ext cx="2912754" cy="1968401"/>
                <a:chOff x="748202" y="2368914"/>
                <a:chExt cx="2912754" cy="2860285"/>
              </a:xfrm>
            </p:grpSpPr>
            <p:grpSp>
              <p:nvGrpSpPr>
                <p:cNvPr id="62" name="그룹 61"/>
                <p:cNvGrpSpPr/>
                <p:nvPr/>
              </p:nvGrpSpPr>
              <p:grpSpPr>
                <a:xfrm>
                  <a:off x="748202" y="2368914"/>
                  <a:ext cx="2912754" cy="2048742"/>
                  <a:chOff x="1035798" y="2100918"/>
                  <a:chExt cx="2912754" cy="2048742"/>
                </a:xfrm>
              </p:grpSpPr>
              <p:sp>
                <p:nvSpPr>
                  <p:cNvPr id="64" name="타원 63"/>
                  <p:cNvSpPr/>
                  <p:nvPr/>
                </p:nvSpPr>
                <p:spPr>
                  <a:xfrm>
                    <a:off x="1035798" y="2100918"/>
                    <a:ext cx="238781" cy="21602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285744" indent="-285744" algn="ctr">
                      <a:buFont typeface="Arial" panose="020B0604020202020204" pitchFamily="34" charset="0"/>
                      <a:buChar char="•"/>
                    </a:pPr>
                    <a:endParaRPr lang="ko-KR" altLang="en-US" b="1"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242365" y="2247638"/>
                    <a:ext cx="2706187" cy="4919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342891" indent="-342891">
                      <a:buFont typeface="Arial" panose="020B0604020202020204" pitchFamily="34" charset="0"/>
                      <a:buChar char="•"/>
                    </a:pPr>
                    <a:r>
                      <a:rPr lang="ko-KR" altLang="en-US" sz="1600" b="1" spc="-151" dirty="0">
                        <a:ln>
                          <a:solidFill>
                            <a:schemeClr val="bg1">
                              <a:lumMod val="85000"/>
                              <a:alpha val="2000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지분 소유에 따라 보상</a:t>
                    </a:r>
                    <a:endParaRPr lang="en-US" altLang="ko-KR" sz="1600" b="1" spc="-151" dirty="0">
                      <a:ln>
                        <a:solidFill>
                          <a:schemeClr val="bg1">
                            <a:lumMod val="85000"/>
                            <a:alpha val="20000"/>
                          </a:schemeClr>
                        </a:solidFill>
                      </a:ln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66" name="타원 65"/>
                  <p:cNvSpPr/>
                  <p:nvPr/>
                </p:nvSpPr>
                <p:spPr>
                  <a:xfrm>
                    <a:off x="1035798" y="3017277"/>
                    <a:ext cx="238781" cy="21602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285744" indent="-285744" algn="ctr">
                      <a:buFont typeface="Arial" panose="020B0604020202020204" pitchFamily="34" charset="0"/>
                      <a:buChar char="•"/>
                    </a:pPr>
                    <a:endParaRPr lang="ko-KR" altLang="en-US" b="1"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67" name="타원 66"/>
                  <p:cNvSpPr/>
                  <p:nvPr/>
                </p:nvSpPr>
                <p:spPr>
                  <a:xfrm>
                    <a:off x="1035798" y="3933636"/>
                    <a:ext cx="238781" cy="21602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285744" indent="-285744" algn="ctr">
                      <a:buFont typeface="Arial" panose="020B0604020202020204" pitchFamily="34" charset="0"/>
                      <a:buChar char="•"/>
                    </a:pPr>
                    <a:endParaRPr lang="ko-KR" altLang="en-US" b="1"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</p:grpSp>
            <p:sp>
              <p:nvSpPr>
                <p:cNvPr id="63" name="직사각형 62"/>
                <p:cNvSpPr/>
                <p:nvPr/>
              </p:nvSpPr>
              <p:spPr>
                <a:xfrm>
                  <a:off x="748202" y="5085184"/>
                  <a:ext cx="2823695" cy="1440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44" indent="-285744" algn="ctr">
                    <a:buFont typeface="Arial" panose="020B0604020202020204" pitchFamily="34" charset="0"/>
                    <a:buChar char="•"/>
                  </a:pPr>
                  <a:endParaRPr lang="ko-KR" altLang="en-US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sp>
            <p:nvSpPr>
              <p:cNvPr id="57" name="직사각형 56"/>
              <p:cNvSpPr/>
              <p:nvPr/>
            </p:nvSpPr>
            <p:spPr>
              <a:xfrm>
                <a:off x="2488087" y="4463542"/>
                <a:ext cx="2823695" cy="144015"/>
              </a:xfrm>
              <a:prstGeom prst="rect">
                <a:avLst/>
              </a:pr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2488086" y="6528923"/>
                <a:ext cx="2823695" cy="144015"/>
              </a:xfrm>
              <a:prstGeom prst="rect">
                <a:avLst/>
              </a:pr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2602043" y="5153677"/>
                <a:ext cx="27061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Arial" panose="020B0604020202020204" pitchFamily="34" charset="0"/>
                  <a:buChar char="•"/>
                </a:pPr>
                <a:r>
                  <a:rPr lang="ko-KR" altLang="en-US" sz="1600" b="1" spc="-151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추가적인 비용이 발생 </a:t>
                </a:r>
                <a:r>
                  <a:rPr lang="en-US" altLang="ko-KR" sz="1600" b="1" spc="-151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X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602043" y="5620661"/>
                <a:ext cx="27061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Arial" panose="020B0604020202020204" pitchFamily="34" charset="0"/>
                  <a:buChar char="•"/>
                </a:pPr>
                <a:r>
                  <a:rPr lang="ko-KR" altLang="en-US" sz="1600" b="1" spc="-151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전략 소모 효율적</a:t>
                </a:r>
                <a:endParaRPr lang="en-US" altLang="ko-KR" sz="1600" b="1" spc="-151" dirty="0">
                  <a:ln>
                    <a:solidFill>
                      <a:schemeClr val="bg1">
                        <a:lumMod val="85000"/>
                        <a:alpha val="2000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2602043" y="6087645"/>
                <a:ext cx="27061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Arial" panose="020B0604020202020204" pitchFamily="34" charset="0"/>
                  <a:buChar char="•"/>
                </a:pPr>
                <a:r>
                  <a:rPr lang="ko-KR" altLang="en-US" sz="1600" b="1" spc="-151" dirty="0" err="1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퀀텀</a:t>
                </a:r>
                <a:r>
                  <a:rPr lang="en-US" altLang="ko-KR" sz="1600" b="1" spc="-151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1600" b="1" spc="-151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에이다</a:t>
                </a:r>
                <a:r>
                  <a:rPr lang="en-US" altLang="ko-KR" sz="1600" b="1" spc="-151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1600" b="1" spc="-151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네오</a:t>
                </a:r>
                <a:r>
                  <a:rPr lang="en-US" altLang="ko-KR" sz="1600" b="1" spc="-151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1600" b="1" spc="-151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제트캐시</a:t>
                </a:r>
                <a:endParaRPr lang="en-US" altLang="ko-KR" sz="1600" b="1" spc="-151" dirty="0">
                  <a:ln>
                    <a:solidFill>
                      <a:schemeClr val="bg1">
                        <a:lumMod val="85000"/>
                        <a:alpha val="2000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5531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2021-07-22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9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4833" y="913328"/>
            <a:ext cx="367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나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POW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채굴 방식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710" y="153286"/>
            <a:ext cx="3640740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 채굴 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06316D-FCC8-4390-86C5-803D7A56F0DB}"/>
              </a:ext>
            </a:extLst>
          </p:cNvPr>
          <p:cNvSpPr txBox="1"/>
          <p:nvPr/>
        </p:nvSpPr>
        <p:spPr>
          <a:xfrm>
            <a:off x="-1830363" y="5638879"/>
            <a:ext cx="10501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400" b="1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작업에 참여하고자 하는 사람들</a:t>
            </a:r>
            <a:r>
              <a:rPr lang="en-US" altLang="ko-KR" sz="1400" b="1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1400" b="1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258114B-3115-4910-A1D8-38EA19BC5FD5}"/>
              </a:ext>
            </a:extLst>
          </p:cNvPr>
          <p:cNvGrpSpPr/>
          <p:nvPr/>
        </p:nvGrpSpPr>
        <p:grpSpPr>
          <a:xfrm>
            <a:off x="1004927" y="1607456"/>
            <a:ext cx="4403364" cy="3942725"/>
            <a:chOff x="292463" y="1689442"/>
            <a:chExt cx="4403364" cy="394272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992DC06-EEA5-4323-BD4E-1B63BFCD2BA3}"/>
                </a:ext>
              </a:extLst>
            </p:cNvPr>
            <p:cNvGrpSpPr/>
            <p:nvPr/>
          </p:nvGrpSpPr>
          <p:grpSpPr>
            <a:xfrm>
              <a:off x="1602029" y="1689442"/>
              <a:ext cx="3093798" cy="3942725"/>
              <a:chOff x="794904" y="1354251"/>
              <a:chExt cx="3624788" cy="4668673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27C69A7-E8F6-4700-963C-3D9C92061A5C}"/>
                  </a:ext>
                </a:extLst>
              </p:cNvPr>
              <p:cNvGrpSpPr/>
              <p:nvPr/>
            </p:nvGrpSpPr>
            <p:grpSpPr>
              <a:xfrm>
                <a:off x="794904" y="4769280"/>
                <a:ext cx="1798078" cy="1253644"/>
                <a:chOff x="757197" y="2039311"/>
                <a:chExt cx="1798078" cy="1253644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D407739F-9A78-4054-B174-96C8F7C929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7197" y="2039311"/>
                  <a:ext cx="1178072" cy="1182623"/>
                </a:xfrm>
                <a:prstGeom prst="rect">
                  <a:avLst/>
                </a:prstGeom>
              </p:spPr>
            </p:pic>
            <p:pic>
              <p:nvPicPr>
                <p:cNvPr id="32" name="그래픽 31" descr="서적 단색으로 채워진">
                  <a:extLst>
                    <a:ext uri="{FF2B5EF4-FFF2-40B4-BE49-F238E27FC236}">
                      <a16:creationId xmlns:a16="http://schemas.microsoft.com/office/drawing/2014/main" id="{1C019B13-EA30-4112-91DE-980C633DC1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0875" y="2378555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01793F4-A0EA-43FB-9BB4-D36FC32D6522}"/>
                  </a:ext>
                </a:extLst>
              </p:cNvPr>
              <p:cNvGrpSpPr/>
              <p:nvPr/>
            </p:nvGrpSpPr>
            <p:grpSpPr>
              <a:xfrm>
                <a:off x="2621614" y="3018370"/>
                <a:ext cx="1798078" cy="1253645"/>
                <a:chOff x="456516" y="1665198"/>
                <a:chExt cx="1798078" cy="1253645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802D5EBE-6B6B-4B16-A26F-CAE9B47D32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516" y="1665198"/>
                  <a:ext cx="1178072" cy="1182622"/>
                </a:xfrm>
                <a:prstGeom prst="rect">
                  <a:avLst/>
                </a:prstGeom>
              </p:spPr>
            </p:pic>
            <p:pic>
              <p:nvPicPr>
                <p:cNvPr id="35" name="그래픽 34" descr="서적 단색으로 채워진">
                  <a:extLst>
                    <a:ext uri="{FF2B5EF4-FFF2-40B4-BE49-F238E27FC236}">
                      <a16:creationId xmlns:a16="http://schemas.microsoft.com/office/drawing/2014/main" id="{3C3047BE-21C9-423B-B96C-8AB4D9C3E9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0193" y="2004442"/>
                  <a:ext cx="914401" cy="914401"/>
                </a:xfrm>
                <a:prstGeom prst="rect">
                  <a:avLst/>
                </a:prstGeom>
              </p:spPr>
            </p:pic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9C990A26-CF2E-4B73-9EE2-074A8F2EB0C2}"/>
                  </a:ext>
                </a:extLst>
              </p:cNvPr>
              <p:cNvGrpSpPr/>
              <p:nvPr/>
            </p:nvGrpSpPr>
            <p:grpSpPr>
              <a:xfrm>
                <a:off x="2388837" y="4427297"/>
                <a:ext cx="1798077" cy="1253645"/>
                <a:chOff x="223739" y="1702802"/>
                <a:chExt cx="1798077" cy="1253645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35957485-73F5-4717-8844-4D193ED007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739" y="1702802"/>
                  <a:ext cx="1178072" cy="1182623"/>
                </a:xfrm>
                <a:prstGeom prst="rect">
                  <a:avLst/>
                </a:prstGeom>
              </p:spPr>
            </p:pic>
            <p:pic>
              <p:nvPicPr>
                <p:cNvPr id="38" name="그래픽 37" descr="서적 단색으로 채워진">
                  <a:extLst>
                    <a:ext uri="{FF2B5EF4-FFF2-40B4-BE49-F238E27FC236}">
                      <a16:creationId xmlns:a16="http://schemas.microsoft.com/office/drawing/2014/main" id="{15E79B8B-9636-4256-91C5-25FFCE8BED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7416" y="2042047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87D88558-09D1-4D15-973B-F65F5C0FB77D}"/>
                  </a:ext>
                </a:extLst>
              </p:cNvPr>
              <p:cNvGrpSpPr/>
              <p:nvPr/>
            </p:nvGrpSpPr>
            <p:grpSpPr>
              <a:xfrm>
                <a:off x="831752" y="1354251"/>
                <a:ext cx="1765257" cy="1253644"/>
                <a:chOff x="783342" y="1188215"/>
                <a:chExt cx="1765257" cy="1253644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FD403B3A-4D26-45DE-9C2F-3DD46D83E5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3342" y="1188215"/>
                  <a:ext cx="1178072" cy="1182623"/>
                </a:xfrm>
                <a:prstGeom prst="rect">
                  <a:avLst/>
                </a:prstGeom>
              </p:spPr>
            </p:pic>
            <p:pic>
              <p:nvPicPr>
                <p:cNvPr id="41" name="그래픽 40" descr="서적 단색으로 채워진">
                  <a:extLst>
                    <a:ext uri="{FF2B5EF4-FFF2-40B4-BE49-F238E27FC236}">
                      <a16:creationId xmlns:a16="http://schemas.microsoft.com/office/drawing/2014/main" id="{48BB6E62-F6EF-4FE3-8D38-CD3F3C84E6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34199" y="1527459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49F4350D-61D1-4144-B182-C8EE9898144D}"/>
                  </a:ext>
                </a:extLst>
              </p:cNvPr>
              <p:cNvGrpSpPr/>
              <p:nvPr/>
            </p:nvGrpSpPr>
            <p:grpSpPr>
              <a:xfrm>
                <a:off x="2380810" y="1800458"/>
                <a:ext cx="1798078" cy="1253643"/>
                <a:chOff x="215712" y="1634422"/>
                <a:chExt cx="1798078" cy="1253643"/>
              </a:xfrm>
            </p:grpSpPr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2D3BA0F5-EE0D-4CE0-AC95-6A88A1B82A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5712" y="1634422"/>
                  <a:ext cx="1178072" cy="1182623"/>
                </a:xfrm>
                <a:prstGeom prst="rect">
                  <a:avLst/>
                </a:prstGeom>
              </p:spPr>
            </p:pic>
            <p:pic>
              <p:nvPicPr>
                <p:cNvPr id="44" name="그래픽 43" descr="서적 단색으로 채워진">
                  <a:extLst>
                    <a:ext uri="{FF2B5EF4-FFF2-40B4-BE49-F238E27FC236}">
                      <a16:creationId xmlns:a16="http://schemas.microsoft.com/office/drawing/2014/main" id="{E083F570-ACF7-495B-BF8F-A0DBBF7485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9389" y="1973665"/>
                  <a:ext cx="914401" cy="9144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5AC877C4-F539-42EE-8883-F4E2B3B70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63" y="2147023"/>
              <a:ext cx="1005498" cy="998732"/>
            </a:xfrm>
            <a:prstGeom prst="rect">
              <a:avLst/>
            </a:prstGeom>
          </p:spPr>
        </p:pic>
        <p:pic>
          <p:nvPicPr>
            <p:cNvPr id="47" name="그래픽 46" descr="서적 단색으로 채워진">
              <a:extLst>
                <a:ext uri="{FF2B5EF4-FFF2-40B4-BE49-F238E27FC236}">
                  <a16:creationId xmlns:a16="http://schemas.microsoft.com/office/drawing/2014/main" id="{37ED078E-3385-44F3-82A8-964810BB9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679" y="2433517"/>
              <a:ext cx="780451" cy="772216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468D9ADA-641C-4D92-9266-911510669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96" y="3176997"/>
              <a:ext cx="1005498" cy="998732"/>
            </a:xfrm>
            <a:prstGeom prst="rect">
              <a:avLst/>
            </a:prstGeom>
          </p:spPr>
        </p:pic>
        <p:pic>
          <p:nvPicPr>
            <p:cNvPr id="49" name="그래픽 48" descr="서적 단색으로 채워진">
              <a:extLst>
                <a:ext uri="{FF2B5EF4-FFF2-40B4-BE49-F238E27FC236}">
                  <a16:creationId xmlns:a16="http://schemas.microsoft.com/office/drawing/2014/main" id="{55DBA5A1-1219-4E42-B727-D8B9E09B0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3812" y="3463491"/>
              <a:ext cx="780451" cy="772216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9FAC0B48-9476-4275-8F27-85DFF7B2A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63" y="4273059"/>
              <a:ext cx="1005498" cy="998732"/>
            </a:xfrm>
            <a:prstGeom prst="rect">
              <a:avLst/>
            </a:prstGeom>
          </p:spPr>
        </p:pic>
        <p:pic>
          <p:nvPicPr>
            <p:cNvPr id="51" name="그래픽 50" descr="서적 단색으로 채워진">
              <a:extLst>
                <a:ext uri="{FF2B5EF4-FFF2-40B4-BE49-F238E27FC236}">
                  <a16:creationId xmlns:a16="http://schemas.microsoft.com/office/drawing/2014/main" id="{5DB529C7-AB36-4271-B72A-04A46A82C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679" y="4559553"/>
              <a:ext cx="780451" cy="77221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E05E40A-8658-4EC1-9DEF-D4580B0330F9}"/>
              </a:ext>
            </a:extLst>
          </p:cNvPr>
          <p:cNvGrpSpPr/>
          <p:nvPr/>
        </p:nvGrpSpPr>
        <p:grpSpPr>
          <a:xfrm>
            <a:off x="7328488" y="1928254"/>
            <a:ext cx="3744168" cy="3299129"/>
            <a:chOff x="7259822" y="1956034"/>
            <a:chExt cx="3744168" cy="3299129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97E03743-2F3E-44CD-B3ED-424B643CC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492" y="2022336"/>
              <a:ext cx="1030881" cy="103088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E970F18-0D79-4986-979A-4A02A246F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2958" y="1956034"/>
              <a:ext cx="1030881" cy="1030881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8D3620F-E8B2-434B-B91F-CC3BB1669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3109" y="1956034"/>
              <a:ext cx="1030881" cy="1030881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3899C864-C92E-4938-879A-5CCAAC2D4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822" y="3123309"/>
              <a:ext cx="1030881" cy="1030881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0DF4F78D-47EF-4438-B96D-74EFB37A9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533" y="3091160"/>
              <a:ext cx="1030881" cy="1030881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66D487D6-2391-4579-950A-3E0539334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7844" y="3091159"/>
              <a:ext cx="1030881" cy="1030881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F2D8AAB-9CFC-4A27-AEAA-C626409CC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822" y="4224282"/>
              <a:ext cx="1030881" cy="1030881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8CB64A3C-D47D-412F-81B2-1BDBE2233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3688" y="4207680"/>
              <a:ext cx="1030881" cy="1030881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286D5CE-7CA3-4871-8A81-2F3ABB5AD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5240" y="4160238"/>
              <a:ext cx="1030881" cy="1030881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28D2F635-4B5A-4773-8EF3-835C7E79F470}"/>
              </a:ext>
            </a:extLst>
          </p:cNvPr>
          <p:cNvSpPr txBox="1"/>
          <p:nvPr/>
        </p:nvSpPr>
        <p:spPr>
          <a:xfrm>
            <a:off x="3956283" y="5638880"/>
            <a:ext cx="10501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400" b="1" dirty="0" err="1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채굴기</a:t>
            </a:r>
            <a:r>
              <a:rPr lang="en-US" altLang="ko-KR" sz="1400" b="1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1400" b="1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3993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5712</TotalTime>
  <Words>2619</Words>
  <Application>Microsoft Office PowerPoint</Application>
  <PresentationFormat>와이드스크린</PresentationFormat>
  <Paragraphs>423</Paragraphs>
  <Slides>32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나눔고딕</vt:lpstr>
      <vt:lpstr>나눔고딕 ExtraBold</vt:lpstr>
      <vt:lpstr>나눔스퀘어</vt:lpstr>
      <vt:lpstr>나눔스퀘어 Bold</vt:lpstr>
      <vt:lpstr>나눔스퀘어 ExtraBold</vt:lpstr>
      <vt:lpstr>맑은 고딕</vt:lpstr>
      <vt:lpstr>Arial</vt:lpstr>
      <vt:lpstr>Office 테마</vt:lpstr>
      <vt:lpstr>비트코인의 원리 및 사용법</vt:lpstr>
      <vt:lpstr>INDEX</vt:lpstr>
      <vt:lpstr>I. 비트코인 발행 원리</vt:lpstr>
      <vt:lpstr>Ⅰ. 비트코인 발행 원리</vt:lpstr>
      <vt:lpstr>Ⅰ. 비트코인 발행 원리</vt:lpstr>
      <vt:lpstr>Ⅰ. 비트코인 발행 원리</vt:lpstr>
      <vt:lpstr>Ⅱ. 비트코인 채굴 원리</vt:lpstr>
      <vt:lpstr>Ⅱ. 비트코인 채굴 과정</vt:lpstr>
      <vt:lpstr>Ⅱ. 비트코인 채굴 과정</vt:lpstr>
      <vt:lpstr>Ⅱ. 비트코인 채굴 과정</vt:lpstr>
      <vt:lpstr>Ⅱ. 비트코인 채굴 과정</vt:lpstr>
      <vt:lpstr>Ⅱ. 비트코인 채굴 과정</vt:lpstr>
      <vt:lpstr>Ⅱ. 비트코인 채굴 과정</vt:lpstr>
      <vt:lpstr>Ⅱ. 비트코인 채굴 과정</vt:lpstr>
      <vt:lpstr>Ⅱ. 비트코인 채굴 과정</vt:lpstr>
      <vt:lpstr>Ⅱ. 비트코인 채굴 과정</vt:lpstr>
      <vt:lpstr>Ⅱ. 비트코인 채굴 과정</vt:lpstr>
      <vt:lpstr>Ⅱ. 비트코인 채굴 과정</vt:lpstr>
      <vt:lpstr>Ⅲ. 비트코인 이용법</vt:lpstr>
      <vt:lpstr>Ⅲ. 비트코인 이용법</vt:lpstr>
      <vt:lpstr>Ⅲ. 비트코인 이용법</vt:lpstr>
      <vt:lpstr>Ⅲ. 비트코인 이용법</vt:lpstr>
      <vt:lpstr>Ⅲ. 비트코인 이용법</vt:lpstr>
      <vt:lpstr>Ⅲ. 비트코인 이용법</vt:lpstr>
      <vt:lpstr>Ⅲ. 비트코인 이용법</vt:lpstr>
      <vt:lpstr>Ⅲ. 비트코인 이용법</vt:lpstr>
      <vt:lpstr>Ⅲ. 비트코인 이용법</vt:lpstr>
      <vt:lpstr>Ⅲ. 비트코인 이용법</vt:lpstr>
      <vt:lpstr>Ⅳ. 비트코인 위험성</vt:lpstr>
      <vt:lpstr>Ⅳ. 비트코인 위험성</vt:lpstr>
      <vt:lpstr>Ⅳ. 비트코인 위험성</vt:lpstr>
      <vt:lpstr>Ⅳ. 비트코인 위험성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블록체인과 비트코인 기초</dc:title>
  <dc:creator>Windows 사용자</dc:creator>
  <cp:lastModifiedBy>승은 여</cp:lastModifiedBy>
  <cp:revision>242</cp:revision>
  <cp:lastPrinted>2021-07-13T07:28:20Z</cp:lastPrinted>
  <dcterms:created xsi:type="dcterms:W3CDTF">2021-05-25T05:26:10Z</dcterms:created>
  <dcterms:modified xsi:type="dcterms:W3CDTF">2021-07-22T13:56:08Z</dcterms:modified>
</cp:coreProperties>
</file>